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handoutMasterIdLst>
    <p:handoutMasterId r:id="rId40"/>
  </p:handoutMasterIdLst>
  <p:sldIdLst>
    <p:sldId id="277" r:id="rId3"/>
    <p:sldId id="281"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6" r:id="rId20"/>
    <p:sldId id="307" r:id="rId21"/>
    <p:sldId id="308" r:id="rId22"/>
    <p:sldId id="309" r:id="rId23"/>
    <p:sldId id="310" r:id="rId24"/>
    <p:sldId id="301" r:id="rId25"/>
    <p:sldId id="302" r:id="rId26"/>
    <p:sldId id="276" r:id="rId27"/>
    <p:sldId id="285" r:id="rId28"/>
    <p:sldId id="282" r:id="rId29"/>
    <p:sldId id="305" r:id="rId30"/>
    <p:sldId id="283" r:id="rId31"/>
    <p:sldId id="280" r:id="rId32"/>
    <p:sldId id="311" r:id="rId33"/>
    <p:sldId id="316" r:id="rId34"/>
    <p:sldId id="312" r:id="rId35"/>
    <p:sldId id="313" r:id="rId36"/>
    <p:sldId id="314" r:id="rId37"/>
    <p:sldId id="315" r:id="rId38"/>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_____Microsoft_Excel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48515023978432"/>
          <c:y val="2.9811767603080536E-2"/>
          <c:w val="0.59193632434603249"/>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8A7D-4D17-9EC0-920D7C398842}"/>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8A7D-4D17-9EC0-920D7C398842}"/>
              </c:ext>
            </c:extLst>
          </c:dPt>
          <c:dPt>
            <c:idx val="2"/>
            <c:invertIfNegative val="0"/>
            <c:bubble3D val="0"/>
            <c:spPr>
              <a:solidFill>
                <a:schemeClr val="bg1"/>
              </a:solidFill>
              <a:ln>
                <a:noFill/>
              </a:ln>
              <a:effectLst/>
            </c:spPr>
            <c:extLst>
              <c:ext xmlns:c16="http://schemas.microsoft.com/office/drawing/2014/chart" uri="{C3380CC4-5D6E-409C-BE32-E72D297353CC}">
                <c16:uniqueId val="{00000005-8A7D-4D17-9EC0-920D7C398842}"/>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A7D-4D17-9EC0-920D7C398842}"/>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A7D-4D17-9EC0-920D7C398842}"/>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A7D-4D17-9EC0-920D7C398842}"/>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General</c:formatCode>
                <c:ptCount val="3"/>
                <c:pt idx="0">
                  <c:v>3.95</c:v>
                </c:pt>
                <c:pt idx="1">
                  <c:v>4.24</c:v>
                </c:pt>
                <c:pt idx="2">
                  <c:v>4.41</c:v>
                </c:pt>
              </c:numCache>
            </c:numRef>
          </c:val>
          <c:extLst>
            <c:ext xmlns:c16="http://schemas.microsoft.com/office/drawing/2014/chart" uri="{C3380CC4-5D6E-409C-BE32-E72D297353CC}">
              <c16:uniqueId val="{00000006-8A7D-4D17-9EC0-920D7C398842}"/>
            </c:ext>
          </c:extLst>
        </c:ser>
        <c:dLbls>
          <c:showLegendKey val="0"/>
          <c:showVal val="0"/>
          <c:showCatName val="0"/>
          <c:showSerName val="0"/>
          <c:showPercent val="0"/>
          <c:showBubbleSize val="0"/>
        </c:dLbls>
        <c:gapWidth val="182"/>
        <c:axId val="95195136"/>
        <c:axId val="95196672"/>
      </c:barChart>
      <c:catAx>
        <c:axId val="95195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95196672"/>
        <c:crosses val="autoZero"/>
        <c:auto val="1"/>
        <c:lblAlgn val="ctr"/>
        <c:lblOffset val="100"/>
        <c:noMultiLvlLbl val="0"/>
      </c:catAx>
      <c:valAx>
        <c:axId val="95196672"/>
        <c:scaling>
          <c:orientation val="minMax"/>
        </c:scaling>
        <c:delete val="1"/>
        <c:axPos val="b"/>
        <c:numFmt formatCode="General" sourceLinked="1"/>
        <c:majorTickMark val="none"/>
        <c:minorTickMark val="none"/>
        <c:tickLblPos val="nextTo"/>
        <c:crossAx val="95195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EC6C-4D69-87F3-9E01EE8894EC}"/>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EC6C-4D69-87F3-9E01EE8894EC}"/>
              </c:ext>
            </c:extLst>
          </c:dPt>
          <c:dPt>
            <c:idx val="2"/>
            <c:invertIfNegative val="0"/>
            <c:bubble3D val="0"/>
            <c:spPr>
              <a:solidFill>
                <a:schemeClr val="bg1"/>
              </a:solidFill>
              <a:ln>
                <a:noFill/>
              </a:ln>
              <a:effectLst/>
            </c:spPr>
            <c:extLst>
              <c:ext xmlns:c16="http://schemas.microsoft.com/office/drawing/2014/chart" uri="{C3380CC4-5D6E-409C-BE32-E72D297353CC}">
                <c16:uniqueId val="{00000005-EC6C-4D69-87F3-9E01EE8894EC}"/>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C6C-4D69-87F3-9E01EE8894EC}"/>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C6C-4D69-87F3-9E01EE8894EC}"/>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C6C-4D69-87F3-9E01EE8894EC}"/>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3.95</c:v>
                </c:pt>
                <c:pt idx="1">
                  <c:v>3.41</c:v>
                </c:pt>
                <c:pt idx="2">
                  <c:v>3.32</c:v>
                </c:pt>
              </c:numCache>
            </c:numRef>
          </c:val>
          <c:extLst>
            <c:ext xmlns:c16="http://schemas.microsoft.com/office/drawing/2014/chart" uri="{C3380CC4-5D6E-409C-BE32-E72D297353CC}">
              <c16:uniqueId val="{00000006-EC6C-4D69-87F3-9E01EE8894EC}"/>
            </c:ext>
          </c:extLst>
        </c:ser>
        <c:dLbls>
          <c:showLegendKey val="0"/>
          <c:showVal val="0"/>
          <c:showCatName val="0"/>
          <c:showSerName val="0"/>
          <c:showPercent val="0"/>
          <c:showBubbleSize val="0"/>
        </c:dLbls>
        <c:gapWidth val="182"/>
        <c:axId val="30128000"/>
        <c:axId val="30129536"/>
      </c:barChart>
      <c:catAx>
        <c:axId val="30128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30129536"/>
        <c:crosses val="autoZero"/>
        <c:auto val="1"/>
        <c:lblAlgn val="ctr"/>
        <c:lblOffset val="100"/>
        <c:noMultiLvlLbl val="0"/>
      </c:catAx>
      <c:valAx>
        <c:axId val="30129536"/>
        <c:scaling>
          <c:orientation val="minMax"/>
        </c:scaling>
        <c:delete val="1"/>
        <c:axPos val="b"/>
        <c:numFmt formatCode="0.00" sourceLinked="1"/>
        <c:majorTickMark val="none"/>
        <c:minorTickMark val="none"/>
        <c:tickLblPos val="nextTo"/>
        <c:crossAx val="30128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63B9-4AAB-BFDF-416BE83CD0B4}"/>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63B9-4AAB-BFDF-416BE83CD0B4}"/>
              </c:ext>
            </c:extLst>
          </c:dPt>
          <c:dPt>
            <c:idx val="2"/>
            <c:invertIfNegative val="0"/>
            <c:bubble3D val="0"/>
            <c:spPr>
              <a:solidFill>
                <a:schemeClr val="bg1"/>
              </a:solidFill>
              <a:ln>
                <a:noFill/>
              </a:ln>
              <a:effectLst/>
            </c:spPr>
            <c:extLst>
              <c:ext xmlns:c16="http://schemas.microsoft.com/office/drawing/2014/chart" uri="{C3380CC4-5D6E-409C-BE32-E72D297353CC}">
                <c16:uniqueId val="{00000005-63B9-4AAB-BFDF-416BE83CD0B4}"/>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3B9-4AAB-BFDF-416BE83CD0B4}"/>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3B9-4AAB-BFDF-416BE83CD0B4}"/>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3B9-4AAB-BFDF-416BE83CD0B4}"/>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4</c:v>
                </c:pt>
                <c:pt idx="1">
                  <c:v>4.0999999999999996</c:v>
                </c:pt>
                <c:pt idx="2">
                  <c:v>4.26</c:v>
                </c:pt>
              </c:numCache>
            </c:numRef>
          </c:val>
          <c:extLst>
            <c:ext xmlns:c16="http://schemas.microsoft.com/office/drawing/2014/chart" uri="{C3380CC4-5D6E-409C-BE32-E72D297353CC}">
              <c16:uniqueId val="{00000006-63B9-4AAB-BFDF-416BE83CD0B4}"/>
            </c:ext>
          </c:extLst>
        </c:ser>
        <c:dLbls>
          <c:showLegendKey val="0"/>
          <c:showVal val="0"/>
          <c:showCatName val="0"/>
          <c:showSerName val="0"/>
          <c:showPercent val="0"/>
          <c:showBubbleSize val="0"/>
        </c:dLbls>
        <c:gapWidth val="182"/>
        <c:axId val="30217728"/>
        <c:axId val="30219264"/>
      </c:barChart>
      <c:catAx>
        <c:axId val="30217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30219264"/>
        <c:crosses val="autoZero"/>
        <c:auto val="1"/>
        <c:lblAlgn val="ctr"/>
        <c:lblOffset val="100"/>
        <c:noMultiLvlLbl val="0"/>
      </c:catAx>
      <c:valAx>
        <c:axId val="30219264"/>
        <c:scaling>
          <c:orientation val="minMax"/>
        </c:scaling>
        <c:delete val="1"/>
        <c:axPos val="b"/>
        <c:numFmt formatCode="0.00" sourceLinked="1"/>
        <c:majorTickMark val="none"/>
        <c:minorTickMark val="none"/>
        <c:tickLblPos val="nextTo"/>
        <c:crossAx val="30217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211E-4287-972D-92F5F43433BC}"/>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211E-4287-972D-92F5F43433BC}"/>
              </c:ext>
            </c:extLst>
          </c:dPt>
          <c:dPt>
            <c:idx val="2"/>
            <c:invertIfNegative val="0"/>
            <c:bubble3D val="0"/>
            <c:spPr>
              <a:solidFill>
                <a:schemeClr val="bg1"/>
              </a:solidFill>
              <a:ln>
                <a:noFill/>
              </a:ln>
              <a:effectLst/>
            </c:spPr>
            <c:extLst>
              <c:ext xmlns:c16="http://schemas.microsoft.com/office/drawing/2014/chart" uri="{C3380CC4-5D6E-409C-BE32-E72D297353CC}">
                <c16:uniqueId val="{00000005-211E-4287-972D-92F5F43433BC}"/>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11E-4287-972D-92F5F43433BC}"/>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11E-4287-972D-92F5F43433BC}"/>
                </c:ext>
              </c:extLst>
            </c:dLbl>
            <c:dLbl>
              <c:idx val="2"/>
              <c:layout>
                <c:manualLayout>
                  <c:x val="1.6388888223173519E-2"/>
                  <c:y val="5.4203213823782789E-3"/>
                </c:manualLayout>
              </c:layout>
              <c:tx>
                <c:rich>
                  <a:bodyPr rot="0" spcFirstLastPara="1" vertOverflow="ellipsis" vert="horz" wrap="square" lIns="38100" tIns="19050" rIns="38100" bIns="19050" anchor="ctr" anchorCtr="1">
                    <a:spAutoFit/>
                  </a:bodyPr>
                  <a:lstStyle/>
                  <a:p>
                    <a:pPr>
                      <a:defRPr sz="4400" b="0" i="0" u="none" strike="noStrike" kern="1200" baseline="0">
                        <a:solidFill>
                          <a:schemeClr val="bg1"/>
                        </a:solidFill>
                        <a:latin typeface="+mn-lt"/>
                        <a:ea typeface="+mn-ea"/>
                        <a:cs typeface="+mn-cs"/>
                      </a:defRPr>
                    </a:pPr>
                    <a:r>
                      <a:rPr lang="en-US" dirty="0" smtClean="0">
                        <a:solidFill>
                          <a:schemeClr val="tx1"/>
                        </a:solidFill>
                      </a:rPr>
                      <a:t>4,38</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11E-4287-972D-92F5F43433BC}"/>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formatCode="General">
                  <c:v>4.25</c:v>
                </c:pt>
                <c:pt idx="1">
                  <c:v>4.3</c:v>
                </c:pt>
                <c:pt idx="2" formatCode="General">
                  <c:v>4.33</c:v>
                </c:pt>
              </c:numCache>
            </c:numRef>
          </c:val>
          <c:extLst>
            <c:ext xmlns:c16="http://schemas.microsoft.com/office/drawing/2014/chart" uri="{C3380CC4-5D6E-409C-BE32-E72D297353CC}">
              <c16:uniqueId val="{00000006-211E-4287-972D-92F5F43433BC}"/>
            </c:ext>
          </c:extLst>
        </c:ser>
        <c:dLbls>
          <c:showLegendKey val="0"/>
          <c:showVal val="0"/>
          <c:showCatName val="0"/>
          <c:showSerName val="0"/>
          <c:showPercent val="0"/>
          <c:showBubbleSize val="0"/>
        </c:dLbls>
        <c:gapWidth val="182"/>
        <c:axId val="22481920"/>
        <c:axId val="22504192"/>
      </c:barChart>
      <c:catAx>
        <c:axId val="22481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22504192"/>
        <c:crosses val="autoZero"/>
        <c:auto val="1"/>
        <c:lblAlgn val="ctr"/>
        <c:lblOffset val="100"/>
        <c:noMultiLvlLbl val="0"/>
      </c:catAx>
      <c:valAx>
        <c:axId val="22504192"/>
        <c:scaling>
          <c:orientation val="minMax"/>
        </c:scaling>
        <c:delete val="1"/>
        <c:axPos val="b"/>
        <c:numFmt formatCode="General" sourceLinked="1"/>
        <c:majorTickMark val="none"/>
        <c:minorTickMark val="none"/>
        <c:tickLblPos val="nextTo"/>
        <c:crossAx val="22481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A70F-4AEC-87A9-B6DA0BDA2737}"/>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A70F-4AEC-87A9-B6DA0BDA2737}"/>
              </c:ext>
            </c:extLst>
          </c:dPt>
          <c:dPt>
            <c:idx val="2"/>
            <c:invertIfNegative val="0"/>
            <c:bubble3D val="0"/>
            <c:spPr>
              <a:solidFill>
                <a:schemeClr val="bg1"/>
              </a:solidFill>
              <a:ln>
                <a:noFill/>
              </a:ln>
              <a:effectLst/>
            </c:spPr>
            <c:extLst>
              <c:ext xmlns:c16="http://schemas.microsoft.com/office/drawing/2014/chart" uri="{C3380CC4-5D6E-409C-BE32-E72D297353CC}">
                <c16:uniqueId val="{00000005-A70F-4AEC-87A9-B6DA0BDA2737}"/>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70F-4AEC-87A9-B6DA0BDA2737}"/>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70F-4AEC-87A9-B6DA0BDA2737}"/>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70F-4AEC-87A9-B6DA0BDA2737}"/>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4</c:v>
                </c:pt>
                <c:pt idx="1">
                  <c:v>4.25</c:v>
                </c:pt>
                <c:pt idx="2" formatCode="General">
                  <c:v>4.21</c:v>
                </c:pt>
              </c:numCache>
            </c:numRef>
          </c:val>
          <c:extLst>
            <c:ext xmlns:c16="http://schemas.microsoft.com/office/drawing/2014/chart" uri="{C3380CC4-5D6E-409C-BE32-E72D297353CC}">
              <c16:uniqueId val="{00000006-A70F-4AEC-87A9-B6DA0BDA2737}"/>
            </c:ext>
          </c:extLst>
        </c:ser>
        <c:dLbls>
          <c:showLegendKey val="0"/>
          <c:showVal val="0"/>
          <c:showCatName val="0"/>
          <c:showSerName val="0"/>
          <c:showPercent val="0"/>
          <c:showBubbleSize val="0"/>
        </c:dLbls>
        <c:gapWidth val="182"/>
        <c:axId val="21961344"/>
        <c:axId val="22000000"/>
      </c:barChart>
      <c:catAx>
        <c:axId val="21961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22000000"/>
        <c:crosses val="autoZero"/>
        <c:auto val="1"/>
        <c:lblAlgn val="ctr"/>
        <c:lblOffset val="100"/>
        <c:noMultiLvlLbl val="0"/>
      </c:catAx>
      <c:valAx>
        <c:axId val="22000000"/>
        <c:scaling>
          <c:orientation val="minMax"/>
        </c:scaling>
        <c:delete val="1"/>
        <c:axPos val="b"/>
        <c:numFmt formatCode="0.00" sourceLinked="1"/>
        <c:majorTickMark val="none"/>
        <c:minorTickMark val="none"/>
        <c:tickLblPos val="nextTo"/>
        <c:crossAx val="21961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1A11-4CFA-AFDF-A95F71470211}"/>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1A11-4CFA-AFDF-A95F71470211}"/>
              </c:ext>
            </c:extLst>
          </c:dPt>
          <c:dPt>
            <c:idx val="2"/>
            <c:invertIfNegative val="0"/>
            <c:bubble3D val="0"/>
            <c:spPr>
              <a:solidFill>
                <a:schemeClr val="bg1"/>
              </a:solidFill>
              <a:ln>
                <a:noFill/>
              </a:ln>
              <a:effectLst/>
            </c:spPr>
            <c:extLst>
              <c:ext xmlns:c16="http://schemas.microsoft.com/office/drawing/2014/chart" uri="{C3380CC4-5D6E-409C-BE32-E72D297353CC}">
                <c16:uniqueId val="{00000005-1A11-4CFA-AFDF-A95F71470211}"/>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A11-4CFA-AFDF-A95F71470211}"/>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A11-4CFA-AFDF-A95F71470211}"/>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A11-4CFA-AFDF-A95F71470211}"/>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4.09</c:v>
                </c:pt>
                <c:pt idx="1">
                  <c:v>4.0999999999999996</c:v>
                </c:pt>
                <c:pt idx="2">
                  <c:v>4.2</c:v>
                </c:pt>
              </c:numCache>
            </c:numRef>
          </c:val>
          <c:extLst>
            <c:ext xmlns:c16="http://schemas.microsoft.com/office/drawing/2014/chart" uri="{C3380CC4-5D6E-409C-BE32-E72D297353CC}">
              <c16:uniqueId val="{00000006-1A11-4CFA-AFDF-A95F71470211}"/>
            </c:ext>
          </c:extLst>
        </c:ser>
        <c:dLbls>
          <c:showLegendKey val="0"/>
          <c:showVal val="0"/>
          <c:showCatName val="0"/>
          <c:showSerName val="0"/>
          <c:showPercent val="0"/>
          <c:showBubbleSize val="0"/>
        </c:dLbls>
        <c:gapWidth val="182"/>
        <c:axId val="24386176"/>
        <c:axId val="24392064"/>
      </c:barChart>
      <c:catAx>
        <c:axId val="2438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24392064"/>
        <c:crosses val="autoZero"/>
        <c:auto val="1"/>
        <c:lblAlgn val="ctr"/>
        <c:lblOffset val="100"/>
        <c:noMultiLvlLbl val="0"/>
      </c:catAx>
      <c:valAx>
        <c:axId val="24392064"/>
        <c:scaling>
          <c:orientation val="minMax"/>
        </c:scaling>
        <c:delete val="1"/>
        <c:axPos val="b"/>
        <c:numFmt formatCode="0.00" sourceLinked="1"/>
        <c:majorTickMark val="none"/>
        <c:minorTickMark val="none"/>
        <c:tickLblPos val="nextTo"/>
        <c:crossAx val="24386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6C81-4675-84D9-787F000891D6}"/>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6C81-4675-84D9-787F000891D6}"/>
              </c:ext>
            </c:extLst>
          </c:dPt>
          <c:dPt>
            <c:idx val="2"/>
            <c:invertIfNegative val="0"/>
            <c:bubble3D val="0"/>
            <c:spPr>
              <a:solidFill>
                <a:schemeClr val="bg1"/>
              </a:solidFill>
              <a:ln>
                <a:noFill/>
              </a:ln>
              <a:effectLst/>
            </c:spPr>
            <c:extLst>
              <c:ext xmlns:c16="http://schemas.microsoft.com/office/drawing/2014/chart" uri="{C3380CC4-5D6E-409C-BE32-E72D297353CC}">
                <c16:uniqueId val="{00000005-6C81-4675-84D9-787F000891D6}"/>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81-4675-84D9-787F000891D6}"/>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C81-4675-84D9-787F000891D6}"/>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C81-4675-84D9-787F000891D6}"/>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3.9</c:v>
                </c:pt>
                <c:pt idx="1">
                  <c:v>4.0599999999999996</c:v>
                </c:pt>
                <c:pt idx="2">
                  <c:v>4.13</c:v>
                </c:pt>
              </c:numCache>
            </c:numRef>
          </c:val>
          <c:extLst>
            <c:ext xmlns:c16="http://schemas.microsoft.com/office/drawing/2014/chart" uri="{C3380CC4-5D6E-409C-BE32-E72D297353CC}">
              <c16:uniqueId val="{00000006-6C81-4675-84D9-787F000891D6}"/>
            </c:ext>
          </c:extLst>
        </c:ser>
        <c:dLbls>
          <c:showLegendKey val="0"/>
          <c:showVal val="0"/>
          <c:showCatName val="0"/>
          <c:showSerName val="0"/>
          <c:showPercent val="0"/>
          <c:showBubbleSize val="0"/>
        </c:dLbls>
        <c:gapWidth val="182"/>
        <c:axId val="95230592"/>
        <c:axId val="95232768"/>
      </c:barChart>
      <c:catAx>
        <c:axId val="952305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95232768"/>
        <c:crosses val="autoZero"/>
        <c:auto val="1"/>
        <c:lblAlgn val="ctr"/>
        <c:lblOffset val="100"/>
        <c:noMultiLvlLbl val="0"/>
      </c:catAx>
      <c:valAx>
        <c:axId val="95232768"/>
        <c:scaling>
          <c:orientation val="minMax"/>
        </c:scaling>
        <c:delete val="1"/>
        <c:axPos val="b"/>
        <c:numFmt formatCode="0.00" sourceLinked="1"/>
        <c:majorTickMark val="none"/>
        <c:minorTickMark val="none"/>
        <c:tickLblPos val="nextTo"/>
        <c:crossAx val="95230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4AE7-4DCC-8D0B-25CE7C46D328}"/>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4AE7-4DCC-8D0B-25CE7C46D328}"/>
              </c:ext>
            </c:extLst>
          </c:dPt>
          <c:dPt>
            <c:idx val="2"/>
            <c:invertIfNegative val="0"/>
            <c:bubble3D val="0"/>
            <c:spPr>
              <a:solidFill>
                <a:schemeClr val="bg1"/>
              </a:solidFill>
              <a:ln>
                <a:noFill/>
              </a:ln>
              <a:effectLst/>
            </c:spPr>
            <c:extLst>
              <c:ext xmlns:c16="http://schemas.microsoft.com/office/drawing/2014/chart" uri="{C3380CC4-5D6E-409C-BE32-E72D297353CC}">
                <c16:uniqueId val="{00000005-4AE7-4DCC-8D0B-25CE7C46D328}"/>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E7-4DCC-8D0B-25CE7C46D328}"/>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E7-4DCC-8D0B-25CE7C46D328}"/>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AE7-4DCC-8D0B-25CE7C46D328}"/>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4.4400000000000004</c:v>
                </c:pt>
                <c:pt idx="1">
                  <c:v>4.13</c:v>
                </c:pt>
                <c:pt idx="2">
                  <c:v>4.41</c:v>
                </c:pt>
              </c:numCache>
            </c:numRef>
          </c:val>
          <c:extLst>
            <c:ext xmlns:c16="http://schemas.microsoft.com/office/drawing/2014/chart" uri="{C3380CC4-5D6E-409C-BE32-E72D297353CC}">
              <c16:uniqueId val="{00000006-4AE7-4DCC-8D0B-25CE7C46D328}"/>
            </c:ext>
          </c:extLst>
        </c:ser>
        <c:dLbls>
          <c:showLegendKey val="0"/>
          <c:showVal val="0"/>
          <c:showCatName val="0"/>
          <c:showSerName val="0"/>
          <c:showPercent val="0"/>
          <c:showBubbleSize val="0"/>
        </c:dLbls>
        <c:gapWidth val="182"/>
        <c:axId val="22547456"/>
        <c:axId val="22557440"/>
      </c:barChart>
      <c:catAx>
        <c:axId val="22547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22557440"/>
        <c:crosses val="autoZero"/>
        <c:auto val="1"/>
        <c:lblAlgn val="ctr"/>
        <c:lblOffset val="100"/>
        <c:noMultiLvlLbl val="0"/>
      </c:catAx>
      <c:valAx>
        <c:axId val="22557440"/>
        <c:scaling>
          <c:orientation val="minMax"/>
        </c:scaling>
        <c:delete val="1"/>
        <c:axPos val="b"/>
        <c:numFmt formatCode="0.00" sourceLinked="1"/>
        <c:majorTickMark val="none"/>
        <c:minorTickMark val="none"/>
        <c:tickLblPos val="nextTo"/>
        <c:crossAx val="22547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BC47-40AA-9BBD-3DF4A8BC6F6C}"/>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BC47-40AA-9BBD-3DF4A8BC6F6C}"/>
              </c:ext>
            </c:extLst>
          </c:dPt>
          <c:dPt>
            <c:idx val="2"/>
            <c:invertIfNegative val="0"/>
            <c:bubble3D val="0"/>
            <c:spPr>
              <a:solidFill>
                <a:schemeClr val="bg1"/>
              </a:solidFill>
              <a:ln>
                <a:noFill/>
              </a:ln>
              <a:effectLst/>
            </c:spPr>
            <c:extLst>
              <c:ext xmlns:c16="http://schemas.microsoft.com/office/drawing/2014/chart" uri="{C3380CC4-5D6E-409C-BE32-E72D297353CC}">
                <c16:uniqueId val="{00000005-BC47-40AA-9BBD-3DF4A8BC6F6C}"/>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C47-40AA-9BBD-3DF4A8BC6F6C}"/>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C47-40AA-9BBD-3DF4A8BC6F6C}"/>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C47-40AA-9BBD-3DF4A8BC6F6C}"/>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4.55</c:v>
                </c:pt>
                <c:pt idx="1">
                  <c:v>4.63</c:v>
                </c:pt>
                <c:pt idx="2">
                  <c:v>4.7</c:v>
                </c:pt>
              </c:numCache>
            </c:numRef>
          </c:val>
          <c:extLst>
            <c:ext xmlns:c16="http://schemas.microsoft.com/office/drawing/2014/chart" uri="{C3380CC4-5D6E-409C-BE32-E72D297353CC}">
              <c16:uniqueId val="{00000006-BC47-40AA-9BBD-3DF4A8BC6F6C}"/>
            </c:ext>
          </c:extLst>
        </c:ser>
        <c:dLbls>
          <c:showLegendKey val="0"/>
          <c:showVal val="0"/>
          <c:showCatName val="0"/>
          <c:showSerName val="0"/>
          <c:showPercent val="0"/>
          <c:showBubbleSize val="0"/>
        </c:dLbls>
        <c:gapWidth val="182"/>
        <c:axId val="83348096"/>
        <c:axId val="83353984"/>
      </c:barChart>
      <c:catAx>
        <c:axId val="833480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83353984"/>
        <c:crosses val="autoZero"/>
        <c:auto val="1"/>
        <c:lblAlgn val="ctr"/>
        <c:lblOffset val="100"/>
        <c:noMultiLvlLbl val="0"/>
      </c:catAx>
      <c:valAx>
        <c:axId val="83353984"/>
        <c:scaling>
          <c:orientation val="minMax"/>
        </c:scaling>
        <c:delete val="1"/>
        <c:axPos val="b"/>
        <c:numFmt formatCode="0.00" sourceLinked="1"/>
        <c:majorTickMark val="none"/>
        <c:minorTickMark val="none"/>
        <c:tickLblPos val="nextTo"/>
        <c:crossAx val="83348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84F3-4223-89B9-992BBD6D7997}"/>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84F3-4223-89B9-992BBD6D7997}"/>
              </c:ext>
            </c:extLst>
          </c:dPt>
          <c:dPt>
            <c:idx val="2"/>
            <c:invertIfNegative val="0"/>
            <c:bubble3D val="0"/>
            <c:spPr>
              <a:solidFill>
                <a:schemeClr val="bg1"/>
              </a:solidFill>
              <a:ln>
                <a:noFill/>
              </a:ln>
              <a:effectLst/>
            </c:spPr>
            <c:extLst>
              <c:ext xmlns:c16="http://schemas.microsoft.com/office/drawing/2014/chart" uri="{C3380CC4-5D6E-409C-BE32-E72D297353CC}">
                <c16:uniqueId val="{00000005-84F3-4223-89B9-992BBD6D7997}"/>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F3-4223-89B9-992BBD6D7997}"/>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F3-4223-89B9-992BBD6D7997}"/>
                </c:ext>
              </c:extLst>
            </c:dLbl>
            <c:dLbl>
              <c:idx val="2"/>
              <c:layout>
                <c:manualLayout>
                  <c:x val="1.6388888223173519E-2"/>
                  <c:y val="5.4203213823782789E-3"/>
                </c:manualLayout>
              </c:layout>
              <c:tx>
                <c:rich>
                  <a:bodyPr rot="0" spcFirstLastPara="1" vertOverflow="ellipsis" vert="horz" wrap="square" lIns="38100" tIns="19050" rIns="38100" bIns="19050" anchor="ctr" anchorCtr="1">
                    <a:spAutoFit/>
                  </a:bodyPr>
                  <a:lstStyle/>
                  <a:p>
                    <a:pPr>
                      <a:defRPr sz="4400" b="0" i="0" u="none" strike="noStrike" kern="1200" baseline="0">
                        <a:solidFill>
                          <a:schemeClr val="bg1"/>
                        </a:solidFill>
                        <a:latin typeface="+mn-lt"/>
                        <a:ea typeface="+mn-ea"/>
                        <a:cs typeface="+mn-cs"/>
                      </a:defRPr>
                    </a:pPr>
                    <a:r>
                      <a:rPr lang="en-US" dirty="0" smtClean="0">
                        <a:solidFill>
                          <a:schemeClr val="tx1"/>
                        </a:solidFill>
                      </a:rPr>
                      <a:t>4,57</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F3-4223-89B9-992BBD6D7997}"/>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4.59</c:v>
                </c:pt>
                <c:pt idx="1">
                  <c:v>4.38</c:v>
                </c:pt>
                <c:pt idx="2">
                  <c:v>4.53</c:v>
                </c:pt>
              </c:numCache>
            </c:numRef>
          </c:val>
          <c:extLst>
            <c:ext xmlns:c16="http://schemas.microsoft.com/office/drawing/2014/chart" uri="{C3380CC4-5D6E-409C-BE32-E72D297353CC}">
              <c16:uniqueId val="{00000006-84F3-4223-89B9-992BBD6D7997}"/>
            </c:ext>
          </c:extLst>
        </c:ser>
        <c:dLbls>
          <c:showLegendKey val="0"/>
          <c:showVal val="0"/>
          <c:showCatName val="0"/>
          <c:showSerName val="0"/>
          <c:showPercent val="0"/>
          <c:showBubbleSize val="0"/>
        </c:dLbls>
        <c:gapWidth val="182"/>
        <c:axId val="22112896"/>
        <c:axId val="22122880"/>
      </c:barChart>
      <c:catAx>
        <c:axId val="22112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22122880"/>
        <c:crosses val="autoZero"/>
        <c:auto val="1"/>
        <c:lblAlgn val="ctr"/>
        <c:lblOffset val="100"/>
        <c:noMultiLvlLbl val="0"/>
      </c:catAx>
      <c:valAx>
        <c:axId val="22122880"/>
        <c:scaling>
          <c:orientation val="minMax"/>
        </c:scaling>
        <c:delete val="1"/>
        <c:axPos val="b"/>
        <c:numFmt formatCode="0.00" sourceLinked="1"/>
        <c:majorTickMark val="none"/>
        <c:minorTickMark val="none"/>
        <c:tickLblPos val="nextTo"/>
        <c:crossAx val="22112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19696914005161"/>
          <c:y val="3.2521928294269677E-2"/>
          <c:w val="0.63391252616299454"/>
          <c:h val="0.94037646479383896"/>
        </c:manualLayout>
      </c:layout>
      <c:barChart>
        <c:barDir val="bar"/>
        <c:grouping val="clustered"/>
        <c:varyColors val="0"/>
        <c:ser>
          <c:idx val="0"/>
          <c:order val="0"/>
          <c:tx>
            <c:strRef>
              <c:f>Лист1!$B$1</c:f>
              <c:strCache>
                <c:ptCount val="1"/>
                <c:pt idx="0">
                  <c:v>Средний балл</c:v>
                </c:pt>
              </c:strCache>
            </c:strRef>
          </c:tx>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5AA6-4570-BDBA-FBED5BF573E6}"/>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5AA6-4570-BDBA-FBED5BF573E6}"/>
              </c:ext>
            </c:extLst>
          </c:dPt>
          <c:dPt>
            <c:idx val="2"/>
            <c:invertIfNegative val="0"/>
            <c:bubble3D val="0"/>
            <c:spPr>
              <a:solidFill>
                <a:schemeClr val="bg1"/>
              </a:solidFill>
              <a:ln>
                <a:noFill/>
              </a:ln>
              <a:effectLst/>
            </c:spPr>
            <c:extLst>
              <c:ext xmlns:c16="http://schemas.microsoft.com/office/drawing/2014/chart" uri="{C3380CC4-5D6E-409C-BE32-E72D297353CC}">
                <c16:uniqueId val="{00000005-5AA6-4570-BDBA-FBED5BF573E6}"/>
              </c:ext>
            </c:extLst>
          </c:dPt>
          <c:dLbls>
            <c:dLbl>
              <c:idx val="0"/>
              <c:layout>
                <c:manualLayout>
                  <c:x val="3.5119046192514686E-2"/>
                  <c:y val="2.7101606911890401E-3"/>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rgbClr val="FF0000"/>
                        </a:solidFill>
                      </a:ln>
                      <a:solidFill>
                        <a:srgbClr val="FF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A6-4570-BDBA-FBED5BF573E6}"/>
                </c:ext>
              </c:extLst>
            </c:dLbl>
            <c:dLbl>
              <c:idx val="1"/>
              <c:layout>
                <c:manualLayout>
                  <c:x val="2.4583332334760278E-2"/>
                  <c:y val="-4.9685705364959333E-17"/>
                </c:manualLayout>
              </c:layout>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ln>
                        <a:solidFill>
                          <a:schemeClr val="accent5">
                            <a:lumMod val="75000"/>
                          </a:schemeClr>
                        </a:solidFill>
                      </a:ln>
                      <a:solidFill>
                        <a:schemeClr val="accent5">
                          <a:lumMod val="7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AA6-4570-BDBA-FBED5BF573E6}"/>
                </c:ext>
              </c:extLst>
            </c:dLbl>
            <c:dLbl>
              <c:idx val="2"/>
              <c:layout>
                <c:manualLayout>
                  <c:x val="1.6388888223173519E-2"/>
                  <c:y val="5.42032138237827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AA6-4570-BDBA-FBED5BF573E6}"/>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2016</c:v>
                </c:pt>
                <c:pt idx="1">
                  <c:v>2017</c:v>
                </c:pt>
                <c:pt idx="2">
                  <c:v>2018</c:v>
                </c:pt>
              </c:numCache>
            </c:numRef>
          </c:cat>
          <c:val>
            <c:numRef>
              <c:f>Лист1!$B$2:$B$4</c:f>
              <c:numCache>
                <c:formatCode>0.00</c:formatCode>
                <c:ptCount val="3"/>
                <c:pt idx="0">
                  <c:v>4.32</c:v>
                </c:pt>
                <c:pt idx="1">
                  <c:v>4.24</c:v>
                </c:pt>
                <c:pt idx="2">
                  <c:v>4.38</c:v>
                </c:pt>
              </c:numCache>
            </c:numRef>
          </c:val>
          <c:extLst>
            <c:ext xmlns:c16="http://schemas.microsoft.com/office/drawing/2014/chart" uri="{C3380CC4-5D6E-409C-BE32-E72D297353CC}">
              <c16:uniqueId val="{00000006-5AA6-4570-BDBA-FBED5BF573E6}"/>
            </c:ext>
          </c:extLst>
        </c:ser>
        <c:dLbls>
          <c:showLegendKey val="0"/>
          <c:showVal val="0"/>
          <c:showCatName val="0"/>
          <c:showSerName val="0"/>
          <c:showPercent val="0"/>
          <c:showBubbleSize val="0"/>
        </c:dLbls>
        <c:gapWidth val="182"/>
        <c:axId val="24566016"/>
        <c:axId val="30085120"/>
      </c:barChart>
      <c:catAx>
        <c:axId val="24566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solidFill>
                <a:latin typeface="+mn-lt"/>
                <a:ea typeface="+mn-ea"/>
                <a:cs typeface="+mn-cs"/>
              </a:defRPr>
            </a:pPr>
            <a:endParaRPr lang="ru-RU"/>
          </a:p>
        </c:txPr>
        <c:crossAx val="30085120"/>
        <c:crosses val="autoZero"/>
        <c:auto val="1"/>
        <c:lblAlgn val="ctr"/>
        <c:lblOffset val="100"/>
        <c:noMultiLvlLbl val="0"/>
      </c:catAx>
      <c:valAx>
        <c:axId val="30085120"/>
        <c:scaling>
          <c:orientation val="minMax"/>
        </c:scaling>
        <c:delete val="1"/>
        <c:axPos val="b"/>
        <c:numFmt formatCode="0.00" sourceLinked="1"/>
        <c:majorTickMark val="none"/>
        <c:minorTickMark val="none"/>
        <c:tickLblPos val="nextTo"/>
        <c:crossAx val="24566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ABC45-67FE-4320-AACA-FE4E7FA576BF}" type="doc">
      <dgm:prSet loTypeId="urn:microsoft.com/office/officeart/2005/8/layout/process1" loCatId="process" qsTypeId="urn:microsoft.com/office/officeart/2009/2/quickstyle/3d8" qsCatId="3D" csTypeId="urn:microsoft.com/office/officeart/2005/8/colors/colorful5" csCatId="colorful" phldr="1"/>
      <dgm:spPr/>
    </dgm:pt>
    <dgm:pt modelId="{DC653CDC-35EB-47FE-9D29-BF86E4E74B66}">
      <dgm:prSet phldrT="[Текст]"/>
      <dgm:spPr/>
      <dgm:t>
        <a:bodyPr/>
        <a:lstStyle/>
        <a:p>
          <a:r>
            <a:rPr lang="en-US" dirty="0" smtClean="0"/>
            <a:t>www. ngknn.ru</a:t>
          </a:r>
          <a:endParaRPr lang="ru-RU" dirty="0"/>
        </a:p>
      </dgm:t>
    </dgm:pt>
    <dgm:pt modelId="{A6EE5574-DBCA-400F-A179-D0C3F2D88184}" type="parTrans" cxnId="{3B852E7F-A356-4B78-9969-17B4F20640A1}">
      <dgm:prSet/>
      <dgm:spPr/>
      <dgm:t>
        <a:bodyPr/>
        <a:lstStyle/>
        <a:p>
          <a:endParaRPr lang="ru-RU"/>
        </a:p>
      </dgm:t>
    </dgm:pt>
    <dgm:pt modelId="{ED7AAF6D-3647-4CBB-993D-5ECCC0B50229}" type="sibTrans" cxnId="{3B852E7F-A356-4B78-9969-17B4F20640A1}">
      <dgm:prSet/>
      <dgm:spPr/>
      <dgm:t>
        <a:bodyPr/>
        <a:lstStyle/>
        <a:p>
          <a:endParaRPr lang="ru-RU"/>
        </a:p>
      </dgm:t>
    </dgm:pt>
    <dgm:pt modelId="{A2B4B3CE-0940-43BD-BF96-727EB1D7900D}" type="pres">
      <dgm:prSet presAssocID="{6AFABC45-67FE-4320-AACA-FE4E7FA576BF}" presName="Name0" presStyleCnt="0">
        <dgm:presLayoutVars>
          <dgm:dir/>
          <dgm:resizeHandles val="exact"/>
        </dgm:presLayoutVars>
      </dgm:prSet>
      <dgm:spPr/>
    </dgm:pt>
    <dgm:pt modelId="{805176E5-C907-4A18-9E4F-D5BC8ECFED7E}" type="pres">
      <dgm:prSet presAssocID="{DC653CDC-35EB-47FE-9D29-BF86E4E74B66}" presName="node" presStyleLbl="node1" presStyleIdx="0" presStyleCnt="1" custLinFactNeighborX="-1344" custLinFactNeighborY="44941">
        <dgm:presLayoutVars>
          <dgm:bulletEnabled val="1"/>
        </dgm:presLayoutVars>
      </dgm:prSet>
      <dgm:spPr/>
      <dgm:t>
        <a:bodyPr/>
        <a:lstStyle/>
        <a:p>
          <a:endParaRPr lang="ru-RU"/>
        </a:p>
      </dgm:t>
    </dgm:pt>
  </dgm:ptLst>
  <dgm:cxnLst>
    <dgm:cxn modelId="{367B236A-DD52-44C4-B1B1-D91BFCBBDE22}" type="presOf" srcId="{DC653CDC-35EB-47FE-9D29-BF86E4E74B66}" destId="{805176E5-C907-4A18-9E4F-D5BC8ECFED7E}" srcOrd="0" destOrd="0" presId="urn:microsoft.com/office/officeart/2005/8/layout/process1"/>
    <dgm:cxn modelId="{BE7EC00D-F184-48CF-B815-434E5085A3F8}" type="presOf" srcId="{6AFABC45-67FE-4320-AACA-FE4E7FA576BF}" destId="{A2B4B3CE-0940-43BD-BF96-727EB1D7900D}" srcOrd="0" destOrd="0" presId="urn:microsoft.com/office/officeart/2005/8/layout/process1"/>
    <dgm:cxn modelId="{3B852E7F-A356-4B78-9969-17B4F20640A1}" srcId="{6AFABC45-67FE-4320-AACA-FE4E7FA576BF}" destId="{DC653CDC-35EB-47FE-9D29-BF86E4E74B66}" srcOrd="0" destOrd="0" parTransId="{A6EE5574-DBCA-400F-A179-D0C3F2D88184}" sibTransId="{ED7AAF6D-3647-4CBB-993D-5ECCC0B50229}"/>
    <dgm:cxn modelId="{986EC1AF-06A0-49A1-A796-614FEA68A123}" type="presParOf" srcId="{A2B4B3CE-0940-43BD-BF96-727EB1D7900D}" destId="{805176E5-C907-4A18-9E4F-D5BC8ECFED7E}"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FABC45-67FE-4320-AACA-FE4E7FA576BF}" type="doc">
      <dgm:prSet loTypeId="urn:microsoft.com/office/officeart/2005/8/layout/process1" loCatId="process" qsTypeId="urn:microsoft.com/office/officeart/2009/2/quickstyle/3d8" qsCatId="3D" csTypeId="urn:microsoft.com/office/officeart/2005/8/colors/colorful5" csCatId="colorful" phldr="1"/>
      <dgm:spPr/>
    </dgm:pt>
    <dgm:pt modelId="{A2B4B3CE-0940-43BD-BF96-727EB1D7900D}" type="pres">
      <dgm:prSet presAssocID="{6AFABC45-67FE-4320-AACA-FE4E7FA576BF}" presName="Name0" presStyleCnt="0">
        <dgm:presLayoutVars>
          <dgm:dir/>
          <dgm:resizeHandles val="exact"/>
        </dgm:presLayoutVars>
      </dgm:prSet>
      <dgm:spPr/>
    </dgm:pt>
  </dgm:ptLst>
  <dgm:cxnLst>
    <dgm:cxn modelId="{592936BF-B94A-4908-9B94-06F5447239B6}" type="presOf" srcId="{6AFABC45-67FE-4320-AACA-FE4E7FA576BF}" destId="{A2B4B3CE-0940-43BD-BF96-727EB1D7900D}" srcOrd="0"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FABC45-67FE-4320-AACA-FE4E7FA576BF}" type="doc">
      <dgm:prSet loTypeId="urn:microsoft.com/office/officeart/2005/8/layout/process1" loCatId="process" qsTypeId="urn:microsoft.com/office/officeart/2009/2/quickstyle/3d8" qsCatId="3D" csTypeId="urn:microsoft.com/office/officeart/2005/8/colors/colorful5" csCatId="colorful" phldr="1"/>
      <dgm:spPr/>
    </dgm:pt>
    <dgm:pt modelId="{5F774CD7-4B09-4960-8520-4D8E618D8FB0}">
      <dgm:prSet phldrT="[Текст]"/>
      <dgm:spPr>
        <a:solidFill>
          <a:schemeClr val="accent2">
            <a:lumMod val="75000"/>
          </a:schemeClr>
        </a:solidFill>
      </dgm:spPr>
      <dgm:t>
        <a:bodyPr/>
        <a:lstStyle/>
        <a:p>
          <a:r>
            <a:rPr lang="ru-RU" dirty="0" smtClean="0"/>
            <a:t>Поступающим</a:t>
          </a:r>
          <a:endParaRPr lang="ru-RU" dirty="0"/>
        </a:p>
      </dgm:t>
    </dgm:pt>
    <dgm:pt modelId="{31CD1580-C143-4658-A303-131018188427}" type="parTrans" cxnId="{4FC0C738-F631-4F09-9017-DAB6C34D0B6E}">
      <dgm:prSet/>
      <dgm:spPr/>
      <dgm:t>
        <a:bodyPr/>
        <a:lstStyle/>
        <a:p>
          <a:endParaRPr lang="ru-RU"/>
        </a:p>
      </dgm:t>
    </dgm:pt>
    <dgm:pt modelId="{B795310F-99D6-4D78-B4C7-56F81256C7A9}" type="sibTrans" cxnId="{4FC0C738-F631-4F09-9017-DAB6C34D0B6E}">
      <dgm:prSet/>
      <dgm:spPr/>
      <dgm:t>
        <a:bodyPr/>
        <a:lstStyle/>
        <a:p>
          <a:endParaRPr lang="ru-RU"/>
        </a:p>
      </dgm:t>
    </dgm:pt>
    <dgm:pt modelId="{A2B4B3CE-0940-43BD-BF96-727EB1D7900D}" type="pres">
      <dgm:prSet presAssocID="{6AFABC45-67FE-4320-AACA-FE4E7FA576BF}" presName="Name0" presStyleCnt="0">
        <dgm:presLayoutVars>
          <dgm:dir/>
          <dgm:resizeHandles val="exact"/>
        </dgm:presLayoutVars>
      </dgm:prSet>
      <dgm:spPr/>
    </dgm:pt>
    <dgm:pt modelId="{7A634EDC-E194-4E45-81D0-81303601714F}" type="pres">
      <dgm:prSet presAssocID="{5F774CD7-4B09-4960-8520-4D8E618D8FB0}" presName="node" presStyleLbl="node1" presStyleIdx="0" presStyleCnt="1" custLinFactNeighborX="-607" custLinFactNeighborY="46290">
        <dgm:presLayoutVars>
          <dgm:bulletEnabled val="1"/>
        </dgm:presLayoutVars>
      </dgm:prSet>
      <dgm:spPr/>
      <dgm:t>
        <a:bodyPr/>
        <a:lstStyle/>
        <a:p>
          <a:endParaRPr lang="ru-RU"/>
        </a:p>
      </dgm:t>
    </dgm:pt>
  </dgm:ptLst>
  <dgm:cxnLst>
    <dgm:cxn modelId="{EFDD2E6D-9A9B-4E7D-AB61-7E1D349DCADB}" type="presOf" srcId="{5F774CD7-4B09-4960-8520-4D8E618D8FB0}" destId="{7A634EDC-E194-4E45-81D0-81303601714F}" srcOrd="0" destOrd="0" presId="urn:microsoft.com/office/officeart/2005/8/layout/process1"/>
    <dgm:cxn modelId="{20BABAAA-0038-4714-9AAB-F2EE4FC1DE93}" type="presOf" srcId="{6AFABC45-67FE-4320-AACA-FE4E7FA576BF}" destId="{A2B4B3CE-0940-43BD-BF96-727EB1D7900D}" srcOrd="0" destOrd="0" presId="urn:microsoft.com/office/officeart/2005/8/layout/process1"/>
    <dgm:cxn modelId="{4FC0C738-F631-4F09-9017-DAB6C34D0B6E}" srcId="{6AFABC45-67FE-4320-AACA-FE4E7FA576BF}" destId="{5F774CD7-4B09-4960-8520-4D8E618D8FB0}" srcOrd="0" destOrd="0" parTransId="{31CD1580-C143-4658-A303-131018188427}" sibTransId="{B795310F-99D6-4D78-B4C7-56F81256C7A9}"/>
    <dgm:cxn modelId="{EE715764-8F55-441F-A098-1706FD382BF8}" type="presParOf" srcId="{A2B4B3CE-0940-43BD-BF96-727EB1D7900D}" destId="{7A634EDC-E194-4E45-81D0-81303601714F}" srcOrd="0" destOrd="0" presId="urn:microsoft.com/office/officeart/2005/8/layout/process1"/>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176E5-C907-4A18-9E4F-D5BC8ECFED7E}">
      <dsp:nvSpPr>
        <dsp:cNvPr id="0" name=""/>
        <dsp:cNvSpPr/>
      </dsp:nvSpPr>
      <dsp:spPr>
        <a:xfrm>
          <a:off x="0" y="0"/>
          <a:ext cx="5192707" cy="2974042"/>
        </a:xfrm>
        <a:prstGeom prst="roundRect">
          <a:avLst>
            <a:gd name="adj" fmla="val 10000"/>
          </a:avLst>
        </a:prstGeom>
        <a:solidFill>
          <a:schemeClr val="accent5">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www. ngknn.ru</a:t>
          </a:r>
          <a:endParaRPr lang="ru-RU" sz="6500" kern="1200" dirty="0"/>
        </a:p>
      </dsp:txBody>
      <dsp:txXfrm>
        <a:off x="87107" y="87107"/>
        <a:ext cx="5018493" cy="27998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34EDC-E194-4E45-81D0-81303601714F}">
      <dsp:nvSpPr>
        <dsp:cNvPr id="0" name=""/>
        <dsp:cNvSpPr/>
      </dsp:nvSpPr>
      <dsp:spPr>
        <a:xfrm>
          <a:off x="0" y="257471"/>
          <a:ext cx="4433637" cy="2660182"/>
        </a:xfrm>
        <a:prstGeom prst="roundRect">
          <a:avLst>
            <a:gd name="adj" fmla="val 10000"/>
          </a:avLst>
        </a:prstGeom>
        <a:solidFill>
          <a:schemeClr val="accent2">
            <a:lumMod val="7500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ru-RU" sz="5000" kern="1200" dirty="0" smtClean="0"/>
            <a:t>Поступающим</a:t>
          </a:r>
          <a:endParaRPr lang="ru-RU" sz="5000" kern="1200" dirty="0"/>
        </a:p>
      </dsp:txBody>
      <dsp:txXfrm>
        <a:off x="77914" y="335385"/>
        <a:ext cx="4277809" cy="25043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A50515CA-608D-41B1-95E6-893360C4B4B9}" type="datetimeFigureOut">
              <a:rPr lang="ru-RU" smtClean="0"/>
              <a:t>29.03.2019</a:t>
            </a:fld>
            <a:endParaRPr lang="ru-RU"/>
          </a:p>
        </p:txBody>
      </p:sp>
      <p:sp>
        <p:nvSpPr>
          <p:cNvPr id="4" name="Нижний колонтитул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1A2476E0-C8EC-4C38-AD4D-37423F2F3282}" type="slidenum">
              <a:rPr lang="ru-RU" smtClean="0"/>
              <a:t>‹#›</a:t>
            </a:fld>
            <a:endParaRPr lang="ru-RU"/>
          </a:p>
        </p:txBody>
      </p:sp>
    </p:spTree>
    <p:extLst>
      <p:ext uri="{BB962C8B-B14F-4D97-AF65-F5344CB8AC3E}">
        <p14:creationId xmlns:p14="http://schemas.microsoft.com/office/powerpoint/2010/main" val="4127574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89A5160E-2497-4D2F-9E8B-8307B43F2304}" type="datetimeFigureOut">
              <a:rPr lang="ru-RU" smtClean="0"/>
              <a:t>29.03.2019</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468F36F6-117B-46EA-BEEE-9E64BB28DC02}" type="slidenum">
              <a:rPr lang="ru-RU" smtClean="0"/>
              <a:t>‹#›</a:t>
            </a:fld>
            <a:endParaRPr lang="ru-RU"/>
          </a:p>
        </p:txBody>
      </p:sp>
    </p:spTree>
    <p:extLst>
      <p:ext uri="{BB962C8B-B14F-4D97-AF65-F5344CB8AC3E}">
        <p14:creationId xmlns:p14="http://schemas.microsoft.com/office/powerpoint/2010/main" val="1489276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69875" y="811213"/>
            <a:ext cx="7204075" cy="40528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D0CE11-8054-4D0F-AE54-FD66A2B85072}" type="slidenum">
              <a:rPr lang="ru-RU" smtClean="0">
                <a:solidFill>
                  <a:prstClr val="black"/>
                </a:solidFill>
              </a:rPr>
              <a:pPr/>
              <a:t>2</a:t>
            </a:fld>
            <a:endParaRPr lang="ru-RU" dirty="0">
              <a:solidFill>
                <a:prstClr val="black"/>
              </a:solidFill>
            </a:endParaRPr>
          </a:p>
        </p:txBody>
      </p:sp>
    </p:spTree>
    <p:extLst>
      <p:ext uri="{BB962C8B-B14F-4D97-AF65-F5344CB8AC3E}">
        <p14:creationId xmlns:p14="http://schemas.microsoft.com/office/powerpoint/2010/main" val="1871212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69875" y="811213"/>
            <a:ext cx="7204075" cy="40528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D0CE11-8054-4D0F-AE54-FD66A2B85072}" type="slidenum">
              <a:rPr lang="ru-RU" smtClean="0">
                <a:solidFill>
                  <a:prstClr val="black"/>
                </a:solidFill>
              </a:rPr>
              <a:pPr/>
              <a:t>23</a:t>
            </a:fld>
            <a:endParaRPr lang="ru-RU" dirty="0">
              <a:solidFill>
                <a:prstClr val="black"/>
              </a:solidFill>
            </a:endParaRPr>
          </a:p>
        </p:txBody>
      </p:sp>
    </p:spTree>
    <p:extLst>
      <p:ext uri="{BB962C8B-B14F-4D97-AF65-F5344CB8AC3E}">
        <p14:creationId xmlns:p14="http://schemas.microsoft.com/office/powerpoint/2010/main" val="134325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8C80FE2-50A4-46FE-A052-E170DB21B6AF}" type="datetimeFigureOut">
              <a:rPr lang="ru-RU" smtClean="0"/>
              <a:t>29.03.2019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20354015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C80FE2-50A4-46FE-A052-E170DB21B6AF}" type="datetimeFigureOut">
              <a:rPr lang="ru-RU" smtClean="0"/>
              <a:t>29.03.2019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38117012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C80FE2-50A4-46FE-A052-E170DB21B6AF}" type="datetimeFigureOut">
              <a:rPr lang="ru-RU" smtClean="0"/>
              <a:t>29.03.2019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23094250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98F3B33-8A23-4321-8195-32742E5A2624}" type="datetimeFigureOut">
              <a:rPr lang="ru-RU">
                <a:solidFill>
                  <a:prstClr val="black">
                    <a:tint val="75000"/>
                  </a:prstClr>
                </a:solidFill>
              </a:rPr>
              <a:pPr>
                <a:defRPr/>
              </a:pPr>
              <a:t>29.03.2019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91CBBA78-2FF7-400D-B9A8-EE98DED5585B}" type="slidenum">
              <a:rPr lang="ru-RU"/>
              <a:pPr>
                <a:defRPr/>
              </a:pPr>
              <a:t>‹#›</a:t>
            </a:fld>
            <a:endParaRPr lang="ru-RU"/>
          </a:p>
        </p:txBody>
      </p:sp>
    </p:spTree>
    <p:extLst>
      <p:ext uri="{BB962C8B-B14F-4D97-AF65-F5344CB8AC3E}">
        <p14:creationId xmlns:p14="http://schemas.microsoft.com/office/powerpoint/2010/main" val="8285071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2A720E7-2F3A-4130-9C8F-58B1588CA71D}" type="datetimeFigureOut">
              <a:rPr lang="ru-RU">
                <a:solidFill>
                  <a:prstClr val="black">
                    <a:tint val="75000"/>
                  </a:prstClr>
                </a:solidFill>
              </a:rPr>
              <a:pPr>
                <a:defRPr/>
              </a:pPr>
              <a:t>29.03.2019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DD5E0A2D-1ED1-4A10-A264-987D977DE182}" type="slidenum">
              <a:rPr lang="ru-RU"/>
              <a:pPr>
                <a:defRPr/>
              </a:pPr>
              <a:t>‹#›</a:t>
            </a:fld>
            <a:endParaRPr lang="ru-RU"/>
          </a:p>
        </p:txBody>
      </p:sp>
    </p:spTree>
    <p:extLst>
      <p:ext uri="{BB962C8B-B14F-4D97-AF65-F5344CB8AC3E}">
        <p14:creationId xmlns:p14="http://schemas.microsoft.com/office/powerpoint/2010/main" val="39672660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49"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49"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CBCE37F-B990-4BD3-9A73-DC52283CC3D5}" type="datetimeFigureOut">
              <a:rPr lang="ru-RU">
                <a:solidFill>
                  <a:prstClr val="black">
                    <a:tint val="75000"/>
                  </a:prstClr>
                </a:solidFill>
              </a:rPr>
              <a:pPr>
                <a:defRPr/>
              </a:pPr>
              <a:t>29.03.2019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EE763DEB-AD22-462E-A579-5F73425A5E36}" type="slidenum">
              <a:rPr lang="ru-RU"/>
              <a:pPr>
                <a:defRPr/>
              </a:pPr>
              <a:t>‹#›</a:t>
            </a:fld>
            <a:endParaRPr lang="ru-RU"/>
          </a:p>
        </p:txBody>
      </p:sp>
    </p:spTree>
    <p:extLst>
      <p:ext uri="{BB962C8B-B14F-4D97-AF65-F5344CB8AC3E}">
        <p14:creationId xmlns:p14="http://schemas.microsoft.com/office/powerpoint/2010/main" val="22817594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91245CA-F634-466D-9343-E83595F5C25C}" type="datetimeFigureOut">
              <a:rPr lang="ru-RU">
                <a:solidFill>
                  <a:prstClr val="black">
                    <a:tint val="75000"/>
                  </a:prstClr>
                </a:solidFill>
              </a:rPr>
              <a:pPr>
                <a:defRPr/>
              </a:pPr>
              <a:t>29.03.2019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A89FE1F3-3E11-44CB-B40F-CD624861AEEB}" type="slidenum">
              <a:rPr lang="ru-RU"/>
              <a:pPr>
                <a:defRPr/>
              </a:pPr>
              <a:t>‹#›</a:t>
            </a:fld>
            <a:endParaRPr lang="ru-RU"/>
          </a:p>
        </p:txBody>
      </p:sp>
    </p:spTree>
    <p:extLst>
      <p:ext uri="{BB962C8B-B14F-4D97-AF65-F5344CB8AC3E}">
        <p14:creationId xmlns:p14="http://schemas.microsoft.com/office/powerpoint/2010/main" val="376669910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6"/>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31C942E-6900-4E83-B3E1-2D5A7E077E7B}" type="datetimeFigureOut">
              <a:rPr lang="ru-RU">
                <a:solidFill>
                  <a:prstClr val="black">
                    <a:tint val="75000"/>
                  </a:prstClr>
                </a:solidFill>
              </a:rPr>
              <a:pPr>
                <a:defRPr/>
              </a:pPr>
              <a:t>29.03.2019</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305FCBB8-EB67-49E0-8DA6-D4F635EF27A1}" type="slidenum">
              <a:rPr lang="ru-RU"/>
              <a:pPr>
                <a:defRPr/>
              </a:pPr>
              <a:t>‹#›</a:t>
            </a:fld>
            <a:endParaRPr lang="ru-RU"/>
          </a:p>
        </p:txBody>
      </p:sp>
    </p:spTree>
    <p:extLst>
      <p:ext uri="{BB962C8B-B14F-4D97-AF65-F5344CB8AC3E}">
        <p14:creationId xmlns:p14="http://schemas.microsoft.com/office/powerpoint/2010/main" val="21759467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F5234D9-3EB8-4690-8D49-C7158B7C80A5}" type="datetimeFigureOut">
              <a:rPr lang="ru-RU">
                <a:solidFill>
                  <a:prstClr val="black">
                    <a:tint val="75000"/>
                  </a:prstClr>
                </a:solidFill>
              </a:rPr>
              <a:pPr>
                <a:defRPr/>
              </a:pPr>
              <a:t>29.03.2019</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477F86D2-6663-449F-9AA5-DF9927184ED6}" type="slidenum">
              <a:rPr lang="ru-RU"/>
              <a:pPr>
                <a:defRPr/>
              </a:pPr>
              <a:t>‹#›</a:t>
            </a:fld>
            <a:endParaRPr lang="ru-RU"/>
          </a:p>
        </p:txBody>
      </p:sp>
    </p:spTree>
    <p:extLst>
      <p:ext uri="{BB962C8B-B14F-4D97-AF65-F5344CB8AC3E}">
        <p14:creationId xmlns:p14="http://schemas.microsoft.com/office/powerpoint/2010/main" val="5075917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8C49B05-4CC3-4738-A728-8DAC61E3B0E0}" type="datetimeFigureOut">
              <a:rPr lang="ru-RU">
                <a:solidFill>
                  <a:prstClr val="black">
                    <a:tint val="75000"/>
                  </a:prstClr>
                </a:solidFill>
              </a:rPr>
              <a:pPr>
                <a:defRPr/>
              </a:pPr>
              <a:t>29.03.2019</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83475CAE-0412-48CC-8258-BA99564D90BC}" type="slidenum">
              <a:rPr lang="ru-RU"/>
              <a:pPr>
                <a:defRPr/>
              </a:pPr>
              <a:t>‹#›</a:t>
            </a:fld>
            <a:endParaRPr lang="ru-RU"/>
          </a:p>
        </p:txBody>
      </p:sp>
    </p:spTree>
    <p:extLst>
      <p:ext uri="{BB962C8B-B14F-4D97-AF65-F5344CB8AC3E}">
        <p14:creationId xmlns:p14="http://schemas.microsoft.com/office/powerpoint/2010/main" val="25272462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6C098A9-F179-4783-B19C-1EF3A82AAF42}" type="datetimeFigureOut">
              <a:rPr lang="ru-RU">
                <a:solidFill>
                  <a:prstClr val="black">
                    <a:tint val="75000"/>
                  </a:prstClr>
                </a:solidFill>
              </a:rPr>
              <a:pPr>
                <a:defRPr/>
              </a:pPr>
              <a:t>29.03.2019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38820847-5268-4CBD-AE83-8E02FDAA2118}" type="slidenum">
              <a:rPr lang="ru-RU"/>
              <a:pPr>
                <a:defRPr/>
              </a:pPr>
              <a:t>‹#›</a:t>
            </a:fld>
            <a:endParaRPr lang="ru-RU"/>
          </a:p>
        </p:txBody>
      </p:sp>
    </p:spTree>
    <p:extLst>
      <p:ext uri="{BB962C8B-B14F-4D97-AF65-F5344CB8AC3E}">
        <p14:creationId xmlns:p14="http://schemas.microsoft.com/office/powerpoint/2010/main" val="13606967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C80FE2-50A4-46FE-A052-E170DB21B6AF}" type="datetimeFigureOut">
              <a:rPr lang="ru-RU" smtClean="0"/>
              <a:t>29.03.2019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28149582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5AEC950-08EC-42D7-BDCD-307E30069185}" type="datetimeFigureOut">
              <a:rPr lang="ru-RU">
                <a:solidFill>
                  <a:prstClr val="black">
                    <a:tint val="75000"/>
                  </a:prstClr>
                </a:solidFill>
              </a:rPr>
              <a:pPr>
                <a:defRPr/>
              </a:pPr>
              <a:t>29.03.2019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8DAD8E92-E610-411B-90A3-34558D5E821D}" type="slidenum">
              <a:rPr lang="ru-RU"/>
              <a:pPr>
                <a:defRPr/>
              </a:pPr>
              <a:t>‹#›</a:t>
            </a:fld>
            <a:endParaRPr lang="ru-RU"/>
          </a:p>
        </p:txBody>
      </p:sp>
    </p:spTree>
    <p:extLst>
      <p:ext uri="{BB962C8B-B14F-4D97-AF65-F5344CB8AC3E}">
        <p14:creationId xmlns:p14="http://schemas.microsoft.com/office/powerpoint/2010/main" val="15824188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ECD6269-5337-483C-BEA9-D43F9DE00ACE}" type="datetimeFigureOut">
              <a:rPr lang="ru-RU">
                <a:solidFill>
                  <a:prstClr val="black">
                    <a:tint val="75000"/>
                  </a:prstClr>
                </a:solidFill>
              </a:rPr>
              <a:pPr>
                <a:defRPr/>
              </a:pPr>
              <a:t>29.03.2019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DEB772EC-9D26-4210-9FE8-070E6553EF55}" type="slidenum">
              <a:rPr lang="ru-RU"/>
              <a:pPr>
                <a:defRPr/>
              </a:pPr>
              <a:t>‹#›</a:t>
            </a:fld>
            <a:endParaRPr lang="ru-RU"/>
          </a:p>
        </p:txBody>
      </p:sp>
    </p:spTree>
    <p:extLst>
      <p:ext uri="{BB962C8B-B14F-4D97-AF65-F5344CB8AC3E}">
        <p14:creationId xmlns:p14="http://schemas.microsoft.com/office/powerpoint/2010/main" val="202568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1"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1"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D1EC825-A4DF-4ED8-B137-C8580CB38DFE}" type="datetimeFigureOut">
              <a:rPr lang="ru-RU">
                <a:solidFill>
                  <a:prstClr val="black">
                    <a:tint val="75000"/>
                  </a:prstClr>
                </a:solidFill>
              </a:rPr>
              <a:pPr>
                <a:defRPr/>
              </a:pPr>
              <a:t>29.03.2019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BB82B985-810E-492B-A420-481AC84916F2}" type="slidenum">
              <a:rPr lang="ru-RU"/>
              <a:pPr>
                <a:defRPr/>
              </a:pPr>
              <a:t>‹#›</a:t>
            </a:fld>
            <a:endParaRPr lang="ru-RU"/>
          </a:p>
        </p:txBody>
      </p:sp>
    </p:spTree>
    <p:extLst>
      <p:ext uri="{BB962C8B-B14F-4D97-AF65-F5344CB8AC3E}">
        <p14:creationId xmlns:p14="http://schemas.microsoft.com/office/powerpoint/2010/main" val="32492631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8C80FE2-50A4-46FE-A052-E170DB21B6AF}" type="datetimeFigureOut">
              <a:rPr lang="ru-RU" smtClean="0"/>
              <a:t>29.03.2019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31450648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8C80FE2-50A4-46FE-A052-E170DB21B6AF}" type="datetimeFigureOut">
              <a:rPr lang="ru-RU" smtClean="0"/>
              <a:t>29.03.2019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14400192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8C80FE2-50A4-46FE-A052-E170DB21B6AF}" type="datetimeFigureOut">
              <a:rPr lang="ru-RU" smtClean="0"/>
              <a:t>29.03.2019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14316565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8C80FE2-50A4-46FE-A052-E170DB21B6AF}" type="datetimeFigureOut">
              <a:rPr lang="ru-RU" smtClean="0"/>
              <a:t>29.03.2019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36208490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C80FE2-50A4-46FE-A052-E170DB21B6AF}" type="datetimeFigureOut">
              <a:rPr lang="ru-RU" smtClean="0"/>
              <a:t>29.03.2019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11386161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8C80FE2-50A4-46FE-A052-E170DB21B6AF}" type="datetimeFigureOut">
              <a:rPr lang="ru-RU" smtClean="0"/>
              <a:t>29.03.2019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40412799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8C80FE2-50A4-46FE-A052-E170DB21B6AF}" type="datetimeFigureOut">
              <a:rPr lang="ru-RU" smtClean="0"/>
              <a:t>29.03.2019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3D3B6B-AA05-475A-A6EE-971A75371092}" type="slidenum">
              <a:rPr lang="ru-RU" smtClean="0"/>
              <a:t>‹#›</a:t>
            </a:fld>
            <a:endParaRPr lang="ru-RU"/>
          </a:p>
        </p:txBody>
      </p:sp>
    </p:spTree>
    <p:extLst>
      <p:ext uri="{BB962C8B-B14F-4D97-AF65-F5344CB8AC3E}">
        <p14:creationId xmlns:p14="http://schemas.microsoft.com/office/powerpoint/2010/main" val="26889044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80FE2-50A4-46FE-A052-E170DB21B6AF}" type="datetimeFigureOut">
              <a:rPr lang="ru-RU" smtClean="0"/>
              <a:t>29.03.2019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D3B6B-AA05-475A-A6EE-971A75371092}" type="slidenum">
              <a:rPr lang="ru-RU" smtClean="0"/>
              <a:t>‹#›</a:t>
            </a:fld>
            <a:endParaRPr lang="ru-RU"/>
          </a:p>
        </p:txBody>
      </p:sp>
    </p:spTree>
    <p:extLst>
      <p:ext uri="{BB962C8B-B14F-4D97-AF65-F5344CB8AC3E}">
        <p14:creationId xmlns:p14="http://schemas.microsoft.com/office/powerpoint/2010/main" val="3547527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6"/>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258CBC-1EE9-41C7-8DF1-7166FF8996D8}" type="datetimeFigureOut">
              <a:rPr lang="ru-RU">
                <a:solidFill>
                  <a:prstClr val="black">
                    <a:tint val="75000"/>
                  </a:prstClr>
                </a:solidFill>
              </a:rPr>
              <a:pPr>
                <a:defRPr/>
              </a:pPr>
              <a:t>29.03.2019</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2"/>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A7670793-33BF-46E6-8DF5-1C18B7839B2B}" type="slidenum">
              <a:rPr lang="ru-RU"/>
              <a:pPr fontAlgn="base">
                <a:spcBef>
                  <a:spcPct val="0"/>
                </a:spcBef>
                <a:spcAft>
                  <a:spcPct val="0"/>
                </a:spcAft>
                <a:defRPr/>
              </a:pPr>
              <a:t>‹#›</a:t>
            </a:fld>
            <a:endParaRPr lang="ru-RU"/>
          </a:p>
        </p:txBody>
      </p:sp>
    </p:spTree>
    <p:extLst>
      <p:ext uri="{BB962C8B-B14F-4D97-AF65-F5344CB8AC3E}">
        <p14:creationId xmlns:p14="http://schemas.microsoft.com/office/powerpoint/2010/main" val="937283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4.pn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descr="3 корпус"/>
          <p:cNvPicPr/>
          <p:nvPr/>
        </p:nvPicPr>
        <p:blipFill>
          <a:blip r:embed="rId2">
            <a:extLst>
              <a:ext uri="{28A0092B-C50C-407E-A947-70E740481C1C}">
                <a14:useLocalDpi xmlns:a14="http://schemas.microsoft.com/office/drawing/2010/main" val="0"/>
              </a:ext>
            </a:extLst>
          </a:blip>
          <a:srcRect/>
          <a:stretch>
            <a:fillRect/>
          </a:stretch>
        </p:blipFill>
        <p:spPr bwMode="auto">
          <a:xfrm>
            <a:off x="8987586" y="2072536"/>
            <a:ext cx="2556000" cy="2062800"/>
          </a:xfrm>
          <a:prstGeom prst="rect">
            <a:avLst/>
          </a:prstGeom>
          <a:noFill/>
          <a:ln>
            <a:noFill/>
          </a:ln>
        </p:spPr>
      </p:pic>
      <p:pic>
        <p:nvPicPr>
          <p:cNvPr id="6" name="Рисунок 5" descr="1 корпус"/>
          <p:cNvPicPr/>
          <p:nvPr/>
        </p:nvPicPr>
        <p:blipFill>
          <a:blip r:embed="rId3">
            <a:extLst>
              <a:ext uri="{28A0092B-C50C-407E-A947-70E740481C1C}">
                <a14:useLocalDpi xmlns:a14="http://schemas.microsoft.com/office/drawing/2010/main" val="0"/>
              </a:ext>
            </a:extLst>
          </a:blip>
          <a:srcRect/>
          <a:stretch>
            <a:fillRect/>
          </a:stretch>
        </p:blipFill>
        <p:spPr bwMode="auto">
          <a:xfrm>
            <a:off x="802746" y="2025602"/>
            <a:ext cx="2554070" cy="2061606"/>
          </a:xfrm>
          <a:prstGeom prst="rect">
            <a:avLst/>
          </a:prstGeom>
          <a:noFill/>
          <a:ln>
            <a:noFill/>
          </a:ln>
        </p:spPr>
      </p:pic>
      <p:pic>
        <p:nvPicPr>
          <p:cNvPr id="7" name="Рисунок 6" descr="2 корпус"/>
          <p:cNvPicPr/>
          <p:nvPr/>
        </p:nvPicPr>
        <p:blipFill>
          <a:blip r:embed="rId4">
            <a:extLst>
              <a:ext uri="{28A0092B-C50C-407E-A947-70E740481C1C}">
                <a14:useLocalDpi xmlns:a14="http://schemas.microsoft.com/office/drawing/2010/main" val="0"/>
              </a:ext>
            </a:extLst>
          </a:blip>
          <a:srcRect/>
          <a:stretch>
            <a:fillRect/>
          </a:stretch>
        </p:blipFill>
        <p:spPr bwMode="auto">
          <a:xfrm>
            <a:off x="4784931" y="1993302"/>
            <a:ext cx="2599073" cy="2062800"/>
          </a:xfrm>
          <a:prstGeom prst="rect">
            <a:avLst/>
          </a:prstGeom>
          <a:noFill/>
          <a:ln>
            <a:noFill/>
          </a:ln>
        </p:spPr>
      </p:pic>
      <p:cxnSp>
        <p:nvCxnSpPr>
          <p:cNvPr id="8" name="Прямая соединительная линия 7"/>
          <p:cNvCxnSpPr/>
          <p:nvPr/>
        </p:nvCxnSpPr>
        <p:spPr bwMode="auto">
          <a:xfrm flipV="1">
            <a:off x="346934" y="1206539"/>
            <a:ext cx="11389977" cy="28554"/>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bwMode="auto">
          <a:xfrm>
            <a:off x="4097127" y="1578048"/>
            <a:ext cx="38100" cy="344762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15637" y="278859"/>
            <a:ext cx="11927542" cy="769441"/>
          </a:xfrm>
          <a:prstGeom prst="rect">
            <a:avLst/>
          </a:prstGeom>
          <a:noFill/>
          <a:ln w="9525">
            <a:noFill/>
            <a:miter lim="800000"/>
            <a:headEnd/>
            <a:tailEnd/>
          </a:ln>
        </p:spPr>
        <p:txBody>
          <a:bodyPr wrap="square">
            <a:spAutoFit/>
          </a:bodyPr>
          <a:lstStyle/>
          <a:p>
            <a:pPr algn="ctr" fontAlgn="base">
              <a:spcBef>
                <a:spcPct val="0"/>
              </a:spcBef>
              <a:spcAft>
                <a:spcPct val="0"/>
              </a:spcAft>
            </a:pPr>
            <a:r>
              <a:rPr lang="ru-RU" sz="4400" b="1" dirty="0">
                <a:ln w="0">
                  <a:solidFill>
                    <a:schemeClr val="bg1"/>
                  </a:solidFill>
                </a:ln>
                <a:effectLst>
                  <a:outerShdw blurRad="38100" dist="25400" dir="5400000" algn="ctr" rotWithShape="0">
                    <a:srgbClr val="6E747A">
                      <a:alpha val="43000"/>
                    </a:srgbClr>
                  </a:outerShdw>
                </a:effectLst>
              </a:rPr>
              <a:t>ГБПОУ </a:t>
            </a:r>
            <a:r>
              <a:rPr lang="ru-RU" sz="4400" b="1" dirty="0" smtClean="0">
                <a:ln w="0">
                  <a:solidFill>
                    <a:schemeClr val="bg1"/>
                  </a:solidFill>
                </a:ln>
                <a:effectLst>
                  <a:outerShdw blurRad="38100" dist="25400" dir="5400000" algn="ctr" rotWithShape="0">
                    <a:srgbClr val="6E747A">
                      <a:alpha val="43000"/>
                    </a:srgbClr>
                  </a:outerShdw>
                </a:effectLst>
              </a:rPr>
              <a:t>«</a:t>
            </a:r>
            <a:r>
              <a:rPr lang="ru-RU" sz="4400" b="1" dirty="0">
                <a:ln w="0">
                  <a:solidFill>
                    <a:schemeClr val="bg1"/>
                  </a:solidFill>
                </a:ln>
                <a:effectLst>
                  <a:outerShdw blurRad="38100" dist="25400" dir="5400000" algn="ctr" rotWithShape="0">
                    <a:srgbClr val="6E747A">
                      <a:alpha val="43000"/>
                    </a:srgbClr>
                  </a:outerShdw>
                </a:effectLst>
              </a:rPr>
              <a:t>Нижегородский Губернский колледж»</a:t>
            </a:r>
          </a:p>
        </p:txBody>
      </p:sp>
      <p:cxnSp>
        <p:nvCxnSpPr>
          <p:cNvPr id="14" name="Прямая соединительная линия 13"/>
          <p:cNvCxnSpPr/>
          <p:nvPr/>
        </p:nvCxnSpPr>
        <p:spPr bwMode="auto">
          <a:xfrm>
            <a:off x="8175833" y="1578047"/>
            <a:ext cx="38100" cy="336340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355432" y="1389728"/>
            <a:ext cx="1513556" cy="461665"/>
          </a:xfrm>
          <a:prstGeom prst="rect">
            <a:avLst/>
          </a:prstGeom>
        </p:spPr>
        <p:txBody>
          <a:bodyPr wrap="none">
            <a:spAutoFit/>
          </a:bodyPr>
          <a:lstStyle/>
          <a:p>
            <a:pPr algn="just" fontAlgn="base">
              <a:spcAft>
                <a:spcPct val="0"/>
              </a:spcAft>
            </a:pPr>
            <a:r>
              <a:rPr lang="en-US" sz="2400" b="1" dirty="0" smtClean="0">
                <a:solidFill>
                  <a:prstClr val="black"/>
                </a:solidFill>
                <a:latin typeface="Comic Sans MS" pitchFamily="66" charset="0"/>
                <a:cs typeface="AngsanaUPC" pitchFamily="18" charset="-34"/>
              </a:rPr>
              <a:t>I </a:t>
            </a:r>
            <a:r>
              <a:rPr lang="ru-RU" sz="2400" b="1" dirty="0">
                <a:solidFill>
                  <a:prstClr val="black"/>
                </a:solidFill>
                <a:latin typeface="Comic Sans MS" pitchFamily="66" charset="0"/>
                <a:cs typeface="AngsanaUPC" pitchFamily="18" charset="-34"/>
              </a:rPr>
              <a:t>корпус</a:t>
            </a:r>
          </a:p>
        </p:txBody>
      </p:sp>
      <p:sp>
        <p:nvSpPr>
          <p:cNvPr id="16" name="Прямоугольник 15"/>
          <p:cNvSpPr/>
          <p:nvPr/>
        </p:nvSpPr>
        <p:spPr>
          <a:xfrm>
            <a:off x="5279630" y="1427614"/>
            <a:ext cx="1681871" cy="461665"/>
          </a:xfrm>
          <a:prstGeom prst="rect">
            <a:avLst/>
          </a:prstGeom>
        </p:spPr>
        <p:txBody>
          <a:bodyPr wrap="none">
            <a:spAutoFit/>
          </a:bodyPr>
          <a:lstStyle/>
          <a:p>
            <a:pPr algn="just" fontAlgn="base">
              <a:spcAft>
                <a:spcPct val="0"/>
              </a:spcAft>
            </a:pPr>
            <a:r>
              <a:rPr lang="en-US" sz="2400" b="1" dirty="0">
                <a:solidFill>
                  <a:prstClr val="black"/>
                </a:solidFill>
                <a:latin typeface="Comic Sans MS" pitchFamily="66" charset="0"/>
                <a:cs typeface="AngsanaUPC" pitchFamily="18" charset="-34"/>
              </a:rPr>
              <a:t>II </a:t>
            </a:r>
            <a:r>
              <a:rPr lang="ru-RU" sz="2400" b="1" dirty="0">
                <a:solidFill>
                  <a:prstClr val="black"/>
                </a:solidFill>
                <a:latin typeface="Comic Sans MS" pitchFamily="66" charset="0"/>
                <a:cs typeface="AngsanaUPC" pitchFamily="18" charset="-34"/>
              </a:rPr>
              <a:t>корпус</a:t>
            </a:r>
          </a:p>
        </p:txBody>
      </p:sp>
      <p:sp>
        <p:nvSpPr>
          <p:cNvPr id="17" name="Прямоугольник 16"/>
          <p:cNvSpPr/>
          <p:nvPr/>
        </p:nvSpPr>
        <p:spPr>
          <a:xfrm>
            <a:off x="9364557" y="1447419"/>
            <a:ext cx="1850186" cy="461665"/>
          </a:xfrm>
          <a:prstGeom prst="rect">
            <a:avLst/>
          </a:prstGeom>
        </p:spPr>
        <p:txBody>
          <a:bodyPr wrap="none">
            <a:spAutoFit/>
          </a:bodyPr>
          <a:lstStyle/>
          <a:p>
            <a:pPr algn="just" fontAlgn="base">
              <a:spcAft>
                <a:spcPct val="0"/>
              </a:spcAft>
            </a:pPr>
            <a:r>
              <a:rPr lang="en-US" sz="2400" b="1" dirty="0" smtClean="0">
                <a:solidFill>
                  <a:prstClr val="black"/>
                </a:solidFill>
                <a:latin typeface="Comic Sans MS" pitchFamily="66" charset="0"/>
                <a:cs typeface="AngsanaUPC" pitchFamily="18" charset="-34"/>
              </a:rPr>
              <a:t>II</a:t>
            </a:r>
            <a:r>
              <a:rPr lang="en-US" sz="2400" b="1" dirty="0">
                <a:solidFill>
                  <a:prstClr val="black"/>
                </a:solidFill>
                <a:latin typeface="Comic Sans MS" pitchFamily="66" charset="0"/>
                <a:cs typeface="AngsanaUPC" pitchFamily="18" charset="-34"/>
              </a:rPr>
              <a:t>I</a:t>
            </a:r>
            <a:r>
              <a:rPr lang="en-US" sz="2400" b="1" dirty="0" smtClean="0">
                <a:solidFill>
                  <a:prstClr val="black"/>
                </a:solidFill>
                <a:latin typeface="Comic Sans MS" pitchFamily="66" charset="0"/>
                <a:cs typeface="AngsanaUPC" pitchFamily="18" charset="-34"/>
              </a:rPr>
              <a:t> </a:t>
            </a:r>
            <a:r>
              <a:rPr lang="ru-RU" sz="2400" b="1" dirty="0">
                <a:solidFill>
                  <a:prstClr val="black"/>
                </a:solidFill>
                <a:latin typeface="Comic Sans MS" pitchFamily="66" charset="0"/>
                <a:cs typeface="AngsanaUPC" pitchFamily="18" charset="-34"/>
              </a:rPr>
              <a:t>корпус</a:t>
            </a:r>
          </a:p>
        </p:txBody>
      </p:sp>
      <p:sp>
        <p:nvSpPr>
          <p:cNvPr id="18" name="Прямоугольник 17"/>
          <p:cNvSpPr/>
          <p:nvPr/>
        </p:nvSpPr>
        <p:spPr>
          <a:xfrm>
            <a:off x="322871" y="4361853"/>
            <a:ext cx="3581743" cy="430887"/>
          </a:xfrm>
          <a:prstGeom prst="rect">
            <a:avLst/>
          </a:prstGeom>
        </p:spPr>
        <p:txBody>
          <a:bodyPr wrap="square">
            <a:spAutoFit/>
          </a:bodyPr>
          <a:lstStyle/>
          <a:p>
            <a:pPr algn="ctr" eaLnBrk="0" fontAlgn="base" hangingPunct="0">
              <a:spcBef>
                <a:spcPct val="0"/>
              </a:spcBef>
              <a:spcAft>
                <a:spcPct val="0"/>
              </a:spcAft>
            </a:pPr>
            <a:r>
              <a:rPr lang="ru-RU" sz="2200" b="1" dirty="0" smtClean="0">
                <a:solidFill>
                  <a:prstClr val="black"/>
                </a:solidFill>
              </a:rPr>
              <a:t>ул</a:t>
            </a:r>
            <a:r>
              <a:rPr lang="ru-RU" sz="2200" b="1" dirty="0">
                <a:solidFill>
                  <a:prstClr val="black"/>
                </a:solidFill>
              </a:rPr>
              <a:t>. Московское шоссе, </a:t>
            </a:r>
            <a:r>
              <a:rPr lang="ru-RU" sz="2200" b="1" dirty="0" smtClean="0">
                <a:solidFill>
                  <a:prstClr val="black"/>
                </a:solidFill>
              </a:rPr>
              <a:t>  д.1</a:t>
            </a:r>
            <a:endParaRPr lang="ru-RU" sz="2200" b="1" dirty="0">
              <a:solidFill>
                <a:prstClr val="black"/>
              </a:solidFill>
            </a:endParaRPr>
          </a:p>
        </p:txBody>
      </p:sp>
      <p:sp>
        <p:nvSpPr>
          <p:cNvPr id="19" name="Прямоугольник 18"/>
          <p:cNvSpPr/>
          <p:nvPr/>
        </p:nvSpPr>
        <p:spPr>
          <a:xfrm>
            <a:off x="4143874" y="4388299"/>
            <a:ext cx="3990849" cy="430887"/>
          </a:xfrm>
          <a:prstGeom prst="rect">
            <a:avLst/>
          </a:prstGeom>
        </p:spPr>
        <p:txBody>
          <a:bodyPr wrap="square">
            <a:spAutoFit/>
          </a:bodyPr>
          <a:lstStyle/>
          <a:p>
            <a:pPr algn="ctr" eaLnBrk="0" fontAlgn="base" hangingPunct="0">
              <a:spcBef>
                <a:spcPct val="0"/>
              </a:spcBef>
              <a:spcAft>
                <a:spcPct val="0"/>
              </a:spcAft>
            </a:pPr>
            <a:r>
              <a:rPr lang="ru-RU" sz="2200" b="1" dirty="0" smtClean="0">
                <a:solidFill>
                  <a:prstClr val="black"/>
                </a:solidFill>
              </a:rPr>
              <a:t>ул</a:t>
            </a:r>
            <a:r>
              <a:rPr lang="ru-RU" sz="2200" b="1" dirty="0">
                <a:solidFill>
                  <a:prstClr val="black"/>
                </a:solidFill>
              </a:rPr>
              <a:t>. Московское шоссе, </a:t>
            </a:r>
            <a:r>
              <a:rPr lang="ru-RU" sz="2200" b="1" dirty="0" smtClean="0">
                <a:solidFill>
                  <a:prstClr val="black"/>
                </a:solidFill>
              </a:rPr>
              <a:t>  д.52а</a:t>
            </a:r>
            <a:endParaRPr lang="ru-RU" sz="2200" b="1" dirty="0">
              <a:solidFill>
                <a:prstClr val="black"/>
              </a:solidFill>
            </a:endParaRPr>
          </a:p>
        </p:txBody>
      </p:sp>
      <p:sp>
        <p:nvSpPr>
          <p:cNvPr id="20" name="Прямоугольник 19"/>
          <p:cNvSpPr/>
          <p:nvPr/>
        </p:nvSpPr>
        <p:spPr>
          <a:xfrm>
            <a:off x="8662747" y="4425349"/>
            <a:ext cx="3191873" cy="430887"/>
          </a:xfrm>
          <a:prstGeom prst="rect">
            <a:avLst/>
          </a:prstGeom>
        </p:spPr>
        <p:txBody>
          <a:bodyPr wrap="square">
            <a:spAutoFit/>
          </a:bodyPr>
          <a:lstStyle/>
          <a:p>
            <a:pPr algn="ctr" eaLnBrk="0" fontAlgn="base" hangingPunct="0">
              <a:spcBef>
                <a:spcPct val="0"/>
              </a:spcBef>
              <a:spcAft>
                <a:spcPct val="0"/>
              </a:spcAft>
            </a:pPr>
            <a:r>
              <a:rPr lang="ru-RU" sz="2200" b="1" dirty="0" smtClean="0">
                <a:solidFill>
                  <a:prstClr val="black"/>
                </a:solidFill>
              </a:rPr>
              <a:t>ул. Витебская,   41</a:t>
            </a:r>
            <a:endParaRPr lang="ru-RU" sz="2200" b="1" dirty="0">
              <a:solidFill>
                <a:prstClr val="black"/>
              </a:solidFill>
            </a:endParaRPr>
          </a:p>
        </p:txBody>
      </p:sp>
      <p:cxnSp>
        <p:nvCxnSpPr>
          <p:cNvPr id="21" name="Прямая соединительная линия 20"/>
          <p:cNvCxnSpPr/>
          <p:nvPr/>
        </p:nvCxnSpPr>
        <p:spPr bwMode="auto">
          <a:xfrm flipV="1">
            <a:off x="346934" y="5343594"/>
            <a:ext cx="11389977" cy="28554"/>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3316475" y="5789289"/>
            <a:ext cx="6401681" cy="707886"/>
          </a:xfrm>
          <a:prstGeom prst="rect">
            <a:avLst/>
          </a:prstGeom>
          <a:noFill/>
          <a:ln w="9525">
            <a:noFill/>
            <a:miter lim="800000"/>
            <a:headEnd/>
            <a:tailEnd/>
          </a:ln>
        </p:spPr>
        <p:txBody>
          <a:bodyPr wrap="square">
            <a:spAutoFit/>
          </a:bodyPr>
          <a:lstStyle/>
          <a:p>
            <a:pPr algn="ctr" eaLnBrk="1" hangingPunct="1"/>
            <a:r>
              <a:rPr lang="ru-RU" sz="4000" b="1" dirty="0" smtClean="0">
                <a:solidFill>
                  <a:srgbClr val="C00000"/>
                </a:solidFill>
                <a:latin typeface="Times New Roman" pitchFamily="18" charset="0"/>
                <a:cs typeface="Times New Roman" pitchFamily="18" charset="0"/>
              </a:rPr>
              <a:t>Около </a:t>
            </a:r>
            <a:r>
              <a:rPr lang="ru-RU" sz="4000" b="1" dirty="0" smtClean="0">
                <a:latin typeface="Times New Roman" pitchFamily="18" charset="0"/>
                <a:cs typeface="Times New Roman" pitchFamily="18" charset="0"/>
              </a:rPr>
              <a:t>3 000</a:t>
            </a:r>
            <a:r>
              <a:rPr lang="ru-RU" sz="4000" b="1" dirty="0" smtClean="0">
                <a:solidFill>
                  <a:srgbClr val="C00000"/>
                </a:solidFill>
                <a:latin typeface="Times New Roman" pitchFamily="18" charset="0"/>
                <a:cs typeface="Times New Roman" pitchFamily="18" charset="0"/>
              </a:rPr>
              <a:t> студентов</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9371396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754326"/>
          </a:xfrm>
          <a:prstGeom prst="rect">
            <a:avLst/>
          </a:prstGeom>
          <a:noFill/>
        </p:spPr>
        <p:txBody>
          <a:bodyPr wrap="square" lIns="91440" tIns="45720" rIns="91440" bIns="45720">
            <a:spAutoFit/>
          </a:bodyPr>
          <a:lstStyle/>
          <a:p>
            <a:pPr algn="ctr"/>
            <a:r>
              <a:rPr lang="ru-RU" sz="5400" b="1" dirty="0" smtClean="0">
                <a:ln w="0">
                  <a:solidFill>
                    <a:prstClr val="white"/>
                  </a:solidFill>
                </a:ln>
                <a:effectLst>
                  <a:outerShdw blurRad="38100" dist="25400" dir="5400000" algn="ctr" rotWithShape="0">
                    <a:srgbClr val="6E747A">
                      <a:alpha val="43000"/>
                    </a:srgbClr>
                  </a:outerShdw>
                </a:effectLst>
              </a:rPr>
              <a:t>Право и организация социального обеспечения 9 классов</a:t>
            </a:r>
            <a:endParaRPr lang="ru-RU" sz="54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15846994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Преподавание в начальных классах 9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34544116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Дошкольное образование</a:t>
            </a:r>
          </a:p>
          <a:p>
            <a:pPr algn="ctr"/>
            <a:r>
              <a:rPr lang="ru-RU" sz="6000" b="1" dirty="0" smtClean="0">
                <a:ln w="0">
                  <a:solidFill>
                    <a:prstClr val="white"/>
                  </a:solidFill>
                </a:ln>
                <a:effectLst>
                  <a:outerShdw blurRad="38100" dist="25400" dir="5400000" algn="ctr" rotWithShape="0">
                    <a:srgbClr val="6E747A">
                      <a:alpha val="43000"/>
                    </a:srgbClr>
                  </a:outerShdw>
                </a:effectLst>
              </a:rPr>
              <a:t>9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34351032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Музыкальное образование</a:t>
            </a:r>
          </a:p>
          <a:p>
            <a:pPr algn="ctr"/>
            <a:r>
              <a:rPr lang="ru-RU" sz="6000" b="1" dirty="0" smtClean="0">
                <a:ln w="0">
                  <a:solidFill>
                    <a:prstClr val="white"/>
                  </a:solidFill>
                </a:ln>
                <a:effectLst>
                  <a:outerShdw blurRad="38100" dist="25400" dir="5400000" algn="ctr" rotWithShape="0">
                    <a:srgbClr val="6E747A">
                      <a:alpha val="43000"/>
                    </a:srgbClr>
                  </a:outerShdw>
                </a:effectLst>
              </a:rPr>
              <a:t>9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8874057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0" y="114074"/>
            <a:ext cx="12274657" cy="1569660"/>
          </a:xfrm>
          <a:prstGeom prst="rect">
            <a:avLst/>
          </a:prstGeom>
          <a:noFill/>
        </p:spPr>
        <p:txBody>
          <a:bodyPr wrap="square" lIns="91440" tIns="45720" rIns="91440" bIns="45720">
            <a:spAutoFit/>
          </a:bodyPr>
          <a:lstStyle/>
          <a:p>
            <a:pPr algn="ctr"/>
            <a:r>
              <a:rPr lang="ru-RU" sz="4800" b="1" dirty="0" smtClean="0">
                <a:ln w="0">
                  <a:solidFill>
                    <a:prstClr val="white"/>
                  </a:solidFill>
                </a:ln>
                <a:effectLst>
                  <a:outerShdw blurRad="38100" dist="25400" dir="5400000" algn="ctr" rotWithShape="0">
                    <a:srgbClr val="6E747A">
                      <a:alpha val="43000"/>
                    </a:srgbClr>
                  </a:outerShdw>
                </a:effectLst>
              </a:rPr>
              <a:t>Документационное обеспечение управления и архивоведение 9 классов</a:t>
            </a:r>
            <a:endParaRPr lang="ru-RU" sz="48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41882518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sp>
        <p:nvSpPr>
          <p:cNvPr id="10" name="Прямоугольник 9"/>
          <p:cNvSpPr/>
          <p:nvPr/>
        </p:nvSpPr>
        <p:spPr>
          <a:xfrm>
            <a:off x="664149" y="-26447"/>
            <a:ext cx="11017855" cy="923330"/>
          </a:xfrm>
          <a:prstGeom prst="rect">
            <a:avLst/>
          </a:prstGeom>
          <a:noFill/>
        </p:spPr>
        <p:txBody>
          <a:bodyPr wrap="square" lIns="91440" tIns="45720" rIns="91440" bIns="45720">
            <a:spAutoFit/>
          </a:bodyPr>
          <a:lstStyle/>
          <a:p>
            <a:pPr algn="ctr"/>
            <a:r>
              <a:rPr lang="ru-RU" sz="5400" b="1" dirty="0" smtClean="0">
                <a:ln w="0">
                  <a:solidFill>
                    <a:prstClr val="white"/>
                  </a:solidFill>
                </a:ln>
                <a:effectLst>
                  <a:outerShdw blurRad="38100" dist="25400" dir="5400000" algn="ctr" rotWithShape="0">
                    <a:srgbClr val="6E747A">
                      <a:alpha val="43000"/>
                    </a:srgbClr>
                  </a:outerShdw>
                </a:effectLst>
              </a:rPr>
              <a:t>Очная форма, внебюджет</a:t>
            </a:r>
            <a:endParaRPr lang="ru-RU" sz="5400" b="1" spc="50" dirty="0">
              <a:ln w="0">
                <a:solidFill>
                  <a:prstClr val="white"/>
                </a:solidFill>
              </a:ln>
              <a:effectLst>
                <a:glow rad="38100">
                  <a:srgbClr val="5B9BD5">
                    <a:alpha val="40000"/>
                  </a:srgbClr>
                </a:glo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06965092"/>
              </p:ext>
            </p:extLst>
          </p:nvPr>
        </p:nvGraphicFramePr>
        <p:xfrm>
          <a:off x="150125" y="916969"/>
          <a:ext cx="11828929" cy="5745480"/>
        </p:xfrm>
        <a:graphic>
          <a:graphicData uri="http://schemas.openxmlformats.org/drawingml/2006/table">
            <a:tbl>
              <a:tblPr firstRow="1" bandRow="1">
                <a:tableStyleId>{69CF1AB2-1976-4502-BF36-3FF5EA218861}</a:tableStyleId>
              </a:tblPr>
              <a:tblGrid>
                <a:gridCol w="7293093">
                  <a:extLst>
                    <a:ext uri="{9D8B030D-6E8A-4147-A177-3AD203B41FA5}">
                      <a16:colId xmlns:a16="http://schemas.microsoft.com/office/drawing/2014/main" val="20000"/>
                    </a:ext>
                  </a:extLst>
                </a:gridCol>
                <a:gridCol w="2216257">
                  <a:extLst>
                    <a:ext uri="{9D8B030D-6E8A-4147-A177-3AD203B41FA5}">
                      <a16:colId xmlns:a16="http://schemas.microsoft.com/office/drawing/2014/main" val="20001"/>
                    </a:ext>
                  </a:extLst>
                </a:gridCol>
                <a:gridCol w="1301858">
                  <a:extLst>
                    <a:ext uri="{9D8B030D-6E8A-4147-A177-3AD203B41FA5}">
                      <a16:colId xmlns:a16="http://schemas.microsoft.com/office/drawing/2014/main" val="20002"/>
                    </a:ext>
                  </a:extLst>
                </a:gridCol>
                <a:gridCol w="1017721">
                  <a:extLst>
                    <a:ext uri="{9D8B030D-6E8A-4147-A177-3AD203B41FA5}">
                      <a16:colId xmlns:a16="http://schemas.microsoft.com/office/drawing/2014/main" val="20003"/>
                    </a:ext>
                  </a:extLst>
                </a:gridCol>
              </a:tblGrid>
              <a:tr h="370840">
                <a:tc>
                  <a:txBody>
                    <a:bodyPr/>
                    <a:lstStyle/>
                    <a:p>
                      <a:pPr>
                        <a:spcBef>
                          <a:spcPts val="300"/>
                        </a:spcBef>
                        <a:spcAft>
                          <a:spcPts val="300"/>
                        </a:spcAft>
                      </a:pPr>
                      <a:r>
                        <a:rPr lang="ru-RU" sz="2600" b="0" dirty="0" smtClean="0">
                          <a:ln>
                            <a:solidFill>
                              <a:schemeClr val="tx1"/>
                            </a:solidFill>
                          </a:ln>
                          <a:solidFill>
                            <a:schemeClr val="tx1"/>
                          </a:solidFill>
                        </a:rPr>
                        <a:t>Банковское дело</a:t>
                      </a:r>
                      <a:endParaRPr lang="ru-RU" sz="2600" b="0" dirty="0">
                        <a:ln>
                          <a:solidFill>
                            <a:schemeClr val="tx1"/>
                          </a:solidFill>
                        </a:ln>
                        <a:solidFill>
                          <a:schemeClr val="tx1"/>
                        </a:solidFill>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11 классов</a:t>
                      </a:r>
                      <a:endParaRPr lang="ru-RU" sz="26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25</a:t>
                      </a:r>
                      <a:endParaRPr lang="ru-RU" sz="26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latin typeface="+mn-lt"/>
                          <a:ea typeface="+mn-ea"/>
                          <a:cs typeface="+mn-cs"/>
                        </a:rPr>
                        <a:t>3,33</a:t>
                      </a:r>
                      <a:endParaRPr lang="ru-RU" sz="2600" b="0" kern="1200" dirty="0">
                        <a:ln>
                          <a:solidFill>
                            <a:schemeClr val="tx1"/>
                          </a:solidFill>
                        </a:ln>
                        <a:solidFill>
                          <a:schemeClr val="tx1"/>
                        </a:solidFill>
                        <a:latin typeface="+mn-lt"/>
                        <a:ea typeface="+mn-ea"/>
                        <a:cs typeface="+mn-cs"/>
                      </a:endParaRPr>
                    </a:p>
                  </a:txBody>
                  <a:tcPr anchor="ctr"/>
                </a:tc>
                <a:extLst>
                  <a:ext uri="{0D108BD9-81ED-4DB2-BD59-A6C34878D82A}">
                    <a16:rowId xmlns:a16="http://schemas.microsoft.com/office/drawing/2014/main" val="10000"/>
                  </a:ext>
                </a:extLst>
              </a:tr>
              <a:tr h="370840">
                <a:tc rowSpan="2">
                  <a:txBody>
                    <a:bodyPr/>
                    <a:lstStyle/>
                    <a:p>
                      <a:pPr marL="0" algn="l" defTabSz="914400" rtl="0" eaLnBrk="1" latinLnBrk="0" hangingPunct="1">
                        <a:spcBef>
                          <a:spcPts val="300"/>
                        </a:spcBef>
                        <a:spcAft>
                          <a:spcPts val="300"/>
                        </a:spcAft>
                      </a:pPr>
                      <a:r>
                        <a:rPr lang="ru-RU" sz="2600" b="0" kern="1200" dirty="0" smtClean="0">
                          <a:ln>
                            <a:solidFill>
                              <a:srgbClr val="FF0000"/>
                            </a:solidFill>
                          </a:ln>
                          <a:solidFill>
                            <a:srgbClr val="FF0000"/>
                          </a:solidFill>
                        </a:rPr>
                        <a:t>Информационные системы и </a:t>
                      </a:r>
                    </a:p>
                    <a:p>
                      <a:pPr marL="0" indent="3224213" algn="l" defTabSz="914400" rtl="0" eaLnBrk="1" latinLnBrk="0" hangingPunct="1">
                        <a:spcBef>
                          <a:spcPts val="300"/>
                        </a:spcBef>
                        <a:spcAft>
                          <a:spcPts val="300"/>
                        </a:spcAft>
                      </a:pPr>
                      <a:r>
                        <a:rPr lang="ru-RU" sz="2600" b="0" kern="1200" dirty="0" smtClean="0">
                          <a:ln>
                            <a:solidFill>
                              <a:srgbClr val="FF0000"/>
                            </a:solidFill>
                          </a:ln>
                          <a:solidFill>
                            <a:srgbClr val="FF0000"/>
                          </a:solidFill>
                        </a:rPr>
                        <a:t>программирование</a:t>
                      </a:r>
                      <a:endParaRPr lang="ru-RU" sz="2600" b="0" kern="1200" dirty="0">
                        <a:ln>
                          <a:solidFill>
                            <a:srgbClr val="FF0000"/>
                          </a:solidFill>
                        </a:ln>
                        <a:solidFill>
                          <a:srgbClr val="FF0000"/>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11 классов</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25</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lumMod val="50000"/>
                                <a:lumOff val="50000"/>
                              </a:schemeClr>
                            </a:solidFill>
                          </a:ln>
                          <a:solidFill>
                            <a:srgbClr val="FF0000"/>
                          </a:solidFill>
                        </a:rPr>
                        <a:t>3,22</a:t>
                      </a:r>
                      <a:endParaRPr lang="ru-RU" sz="2600" b="0" dirty="0">
                        <a:ln>
                          <a:solidFill>
                            <a:schemeClr val="tx1">
                              <a:lumMod val="50000"/>
                              <a:lumOff val="50000"/>
                            </a:schemeClr>
                          </a:solidFill>
                        </a:ln>
                        <a:solidFill>
                          <a:srgbClr val="FF0000"/>
                        </a:solidFill>
                      </a:endParaRPr>
                    </a:p>
                  </a:txBody>
                  <a:tcPr anchor="ctr"/>
                </a:tc>
                <a:extLst>
                  <a:ext uri="{0D108BD9-81ED-4DB2-BD59-A6C34878D82A}">
                    <a16:rowId xmlns:a16="http://schemas.microsoft.com/office/drawing/2014/main" val="10001"/>
                  </a:ext>
                </a:extLst>
              </a:tr>
              <a:tr h="370840">
                <a:tc vMerge="1">
                  <a:txBody>
                    <a:bodyPr/>
                    <a:lstStyle/>
                    <a:p>
                      <a:pPr marL="0" algn="l" defTabSz="914400" rtl="0" eaLnBrk="1" latinLnBrk="0" hangingPunct="1"/>
                      <a:endParaRPr lang="ru-RU" sz="2800" b="0" kern="1200" dirty="0">
                        <a:ln>
                          <a:solidFill>
                            <a:schemeClr val="accent5">
                              <a:lumMod val="75000"/>
                            </a:schemeClr>
                          </a:solidFill>
                        </a:ln>
                        <a:solidFill>
                          <a:schemeClr val="accent5">
                            <a:lumMod val="75000"/>
                          </a:schemeClr>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rgbClr val="FF0000"/>
                            </a:solidFill>
                          </a:ln>
                          <a:solidFill>
                            <a:srgbClr val="FF0000"/>
                          </a:solidFill>
                        </a:rPr>
                        <a:t>9 классов</a:t>
                      </a:r>
                      <a:endParaRPr lang="ru-RU" sz="2600" b="0" kern="1200" dirty="0">
                        <a:ln>
                          <a:solidFill>
                            <a:srgbClr val="FF0000"/>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rgbClr val="FF0000"/>
                            </a:solidFill>
                          </a:ln>
                          <a:solidFill>
                            <a:srgbClr val="FF0000"/>
                          </a:solidFill>
                        </a:rPr>
                        <a:t>25</a:t>
                      </a:r>
                      <a:endParaRPr lang="ru-RU" sz="2600" b="0" kern="1200" dirty="0">
                        <a:ln>
                          <a:solidFill>
                            <a:srgbClr val="FF0000"/>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rgbClr val="FF0000"/>
                            </a:solidFill>
                          </a:ln>
                          <a:solidFill>
                            <a:srgbClr val="FF0000"/>
                          </a:solidFill>
                        </a:rPr>
                        <a:t>4,14</a:t>
                      </a:r>
                      <a:endParaRPr lang="ru-RU" sz="2600" b="0" dirty="0">
                        <a:ln>
                          <a:solidFill>
                            <a:srgbClr val="FF0000"/>
                          </a:solidFill>
                        </a:ln>
                        <a:solidFill>
                          <a:srgbClr val="FF0000"/>
                        </a:solidFill>
                      </a:endParaRPr>
                    </a:p>
                  </a:txBody>
                  <a:tcPr anchor="ctr"/>
                </a:tc>
                <a:extLst>
                  <a:ext uri="{0D108BD9-81ED-4DB2-BD59-A6C34878D82A}">
                    <a16:rowId xmlns:a16="http://schemas.microsoft.com/office/drawing/2014/main" val="10002"/>
                  </a:ext>
                </a:extLst>
              </a:tr>
              <a:tr h="370840">
                <a:tc rowSpan="2">
                  <a:txBody>
                    <a:bodyPr/>
                    <a:lstStyle/>
                    <a:p>
                      <a:pPr marL="0" algn="l" defTabSz="914400" rtl="0" eaLnBrk="1" latinLnBrk="0" hangingPunct="1">
                        <a:spcBef>
                          <a:spcPts val="300"/>
                        </a:spcBef>
                        <a:spcAft>
                          <a:spcPts val="300"/>
                        </a:spcAft>
                      </a:pPr>
                      <a:r>
                        <a:rPr lang="ru-RU" sz="2600" b="0" kern="1200" dirty="0" smtClean="0">
                          <a:ln>
                            <a:solidFill>
                              <a:schemeClr val="tx1"/>
                            </a:solidFill>
                          </a:ln>
                          <a:solidFill>
                            <a:schemeClr val="tx1"/>
                          </a:solidFill>
                        </a:rPr>
                        <a:t>Операционная деятельность в логистике</a:t>
                      </a:r>
                      <a:endParaRPr lang="ru-RU" sz="26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11 классов</a:t>
                      </a:r>
                      <a:endParaRPr lang="ru-RU" sz="26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25</a:t>
                      </a:r>
                      <a:endParaRPr lang="ru-RU" sz="2600" b="0" kern="1200" dirty="0">
                        <a:ln>
                          <a:solidFill>
                            <a:schemeClr val="tx1"/>
                          </a:solidFill>
                        </a:ln>
                        <a:solidFill>
                          <a:schemeClr val="tx1"/>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solidFill>
                          </a:ln>
                          <a:solidFill>
                            <a:schemeClr val="tx1"/>
                          </a:solidFill>
                        </a:rPr>
                        <a:t>3,29</a:t>
                      </a:r>
                      <a:endParaRPr lang="ru-RU" sz="2600" b="0" dirty="0">
                        <a:ln>
                          <a:solidFill>
                            <a:schemeClr val="tx1"/>
                          </a:solidFill>
                        </a:ln>
                        <a:solidFill>
                          <a:schemeClr val="tx1"/>
                        </a:solidFill>
                      </a:endParaRPr>
                    </a:p>
                  </a:txBody>
                  <a:tcPr anchor="ctr"/>
                </a:tc>
                <a:extLst>
                  <a:ext uri="{0D108BD9-81ED-4DB2-BD59-A6C34878D82A}">
                    <a16:rowId xmlns:a16="http://schemas.microsoft.com/office/drawing/2014/main" val="10003"/>
                  </a:ext>
                </a:extLst>
              </a:tr>
              <a:tr h="370840">
                <a:tc vMerge="1">
                  <a:txBody>
                    <a:bodyPr/>
                    <a:lstStyle/>
                    <a:p>
                      <a:pPr marL="0" algn="l" defTabSz="914400" rtl="0" eaLnBrk="1" latinLnBrk="0" hangingPunct="1"/>
                      <a:endParaRPr lang="ru-RU" sz="2800" b="0" kern="1200" dirty="0">
                        <a:ln>
                          <a:solidFill>
                            <a:schemeClr val="accent5">
                              <a:lumMod val="75000"/>
                            </a:schemeClr>
                          </a:solidFill>
                        </a:ln>
                        <a:solidFill>
                          <a:schemeClr val="accent5">
                            <a:lumMod val="75000"/>
                          </a:schemeClr>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9 классов</a:t>
                      </a:r>
                      <a:endParaRPr lang="ru-RU" sz="26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25</a:t>
                      </a:r>
                      <a:endParaRPr lang="ru-RU" sz="2600" b="0" kern="1200" dirty="0">
                        <a:ln>
                          <a:solidFill>
                            <a:schemeClr val="tx1"/>
                          </a:solidFill>
                        </a:ln>
                        <a:solidFill>
                          <a:schemeClr val="tx1"/>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solidFill>
                          </a:ln>
                          <a:solidFill>
                            <a:schemeClr val="tx1"/>
                          </a:solidFill>
                        </a:rPr>
                        <a:t>3,66</a:t>
                      </a:r>
                      <a:endParaRPr lang="ru-RU" sz="2600" b="0" dirty="0">
                        <a:ln>
                          <a:solidFill>
                            <a:schemeClr val="tx1"/>
                          </a:solidFill>
                        </a:ln>
                        <a:solidFill>
                          <a:schemeClr val="tx1"/>
                        </a:solidFill>
                      </a:endParaRPr>
                    </a:p>
                  </a:txBody>
                  <a:tcPr anchor="ctr"/>
                </a:tc>
                <a:extLst>
                  <a:ext uri="{0D108BD9-81ED-4DB2-BD59-A6C34878D82A}">
                    <a16:rowId xmlns:a16="http://schemas.microsoft.com/office/drawing/2014/main" val="10004"/>
                  </a:ext>
                </a:extLst>
              </a:tr>
              <a:tr h="370840">
                <a:tc>
                  <a:txBody>
                    <a:bodyPr/>
                    <a:lstStyle/>
                    <a:p>
                      <a:pPr marL="0" algn="l"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latin typeface="+mn-lt"/>
                          <a:ea typeface="+mn-ea"/>
                          <a:cs typeface="+mn-cs"/>
                        </a:rPr>
                        <a:t>Товароведение и экспертиза качества </a:t>
                      </a:r>
                    </a:p>
                    <a:p>
                      <a:pPr marL="0" indent="3146425" algn="l"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latin typeface="+mn-lt"/>
                          <a:ea typeface="+mn-ea"/>
                          <a:cs typeface="+mn-cs"/>
                        </a:rPr>
                        <a:t>потребительских</a:t>
                      </a:r>
                      <a:r>
                        <a:rPr lang="ru-RU" sz="2600" b="0" kern="1200" baseline="0" dirty="0" smtClean="0">
                          <a:ln>
                            <a:solidFill>
                              <a:schemeClr val="tx1">
                                <a:lumMod val="50000"/>
                                <a:lumOff val="50000"/>
                              </a:schemeClr>
                            </a:solidFill>
                          </a:ln>
                          <a:solidFill>
                            <a:srgbClr val="FF0000"/>
                          </a:solidFill>
                          <a:latin typeface="+mn-lt"/>
                          <a:ea typeface="+mn-ea"/>
                          <a:cs typeface="+mn-cs"/>
                        </a:rPr>
                        <a:t> товаров</a:t>
                      </a:r>
                      <a:endParaRPr lang="ru-RU" sz="2600" b="0" kern="1200" dirty="0">
                        <a:ln>
                          <a:solidFill>
                            <a:schemeClr val="tx1">
                              <a:lumMod val="50000"/>
                              <a:lumOff val="50000"/>
                            </a:schemeClr>
                          </a:solidFill>
                        </a:ln>
                        <a:solidFill>
                          <a:srgbClr val="FF0000"/>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9 классов</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25</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lumMod val="50000"/>
                                <a:lumOff val="50000"/>
                              </a:schemeClr>
                            </a:solidFill>
                          </a:ln>
                          <a:solidFill>
                            <a:srgbClr val="FF0000"/>
                          </a:solidFill>
                        </a:rPr>
                        <a:t>3,18</a:t>
                      </a:r>
                      <a:endParaRPr lang="ru-RU" sz="2600" b="0" dirty="0">
                        <a:ln>
                          <a:solidFill>
                            <a:schemeClr val="tx1">
                              <a:lumMod val="50000"/>
                              <a:lumOff val="50000"/>
                            </a:schemeClr>
                          </a:solidFill>
                        </a:ln>
                        <a:solidFill>
                          <a:srgbClr val="FF0000"/>
                        </a:solidFill>
                      </a:endParaRPr>
                    </a:p>
                  </a:txBody>
                  <a:tcPr anchor="ctr"/>
                </a:tc>
                <a:extLst>
                  <a:ext uri="{0D108BD9-81ED-4DB2-BD59-A6C34878D82A}">
                    <a16:rowId xmlns:a16="http://schemas.microsoft.com/office/drawing/2014/main" val="10005"/>
                  </a:ext>
                </a:extLst>
              </a:tr>
              <a:tr h="370840">
                <a:tc>
                  <a:txBody>
                    <a:bodyPr/>
                    <a:lstStyle/>
                    <a:p>
                      <a:pPr marL="0" algn="l" defTabSz="914400" rtl="0" eaLnBrk="1" latinLnBrk="0" hangingPunct="1">
                        <a:spcBef>
                          <a:spcPts val="300"/>
                        </a:spcBef>
                        <a:spcAft>
                          <a:spcPts val="300"/>
                        </a:spcAft>
                      </a:pPr>
                      <a:r>
                        <a:rPr lang="ru-RU" sz="2600" b="0" kern="1200" dirty="0" smtClean="0">
                          <a:ln>
                            <a:solidFill>
                              <a:schemeClr val="tx1"/>
                            </a:solidFill>
                          </a:ln>
                          <a:solidFill>
                            <a:schemeClr val="tx1"/>
                          </a:solidFill>
                          <a:latin typeface="+mn-lt"/>
                          <a:ea typeface="+mn-ea"/>
                          <a:cs typeface="+mn-cs"/>
                        </a:rPr>
                        <a:t>Право и организация социального обеспечения</a:t>
                      </a:r>
                      <a:endParaRPr lang="ru-RU" sz="2600" b="0" kern="1200" dirty="0">
                        <a:ln>
                          <a:solidFill>
                            <a:schemeClr val="tx1"/>
                          </a:solidFill>
                        </a:ln>
                        <a:solidFill>
                          <a:schemeClr val="tx1"/>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9 классов</a:t>
                      </a:r>
                      <a:endParaRPr lang="ru-RU" sz="26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25</a:t>
                      </a:r>
                      <a:endParaRPr lang="ru-RU" sz="2600" b="0" kern="1200" dirty="0">
                        <a:ln>
                          <a:solidFill>
                            <a:schemeClr val="tx1"/>
                          </a:solidFill>
                        </a:ln>
                        <a:solidFill>
                          <a:schemeClr val="tx1"/>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solidFill>
                          </a:ln>
                          <a:solidFill>
                            <a:schemeClr val="tx1"/>
                          </a:solidFill>
                        </a:rPr>
                        <a:t>3,82</a:t>
                      </a:r>
                      <a:endParaRPr lang="ru-RU" sz="2600" b="0" dirty="0">
                        <a:ln>
                          <a:solidFill>
                            <a:schemeClr val="tx1"/>
                          </a:solidFill>
                        </a:ln>
                        <a:solidFill>
                          <a:schemeClr val="tx1"/>
                        </a:solidFill>
                      </a:endParaRPr>
                    </a:p>
                  </a:txBody>
                  <a:tcPr anchor="ctr"/>
                </a:tc>
                <a:extLst>
                  <a:ext uri="{0D108BD9-81ED-4DB2-BD59-A6C34878D82A}">
                    <a16:rowId xmlns:a16="http://schemas.microsoft.com/office/drawing/2014/main" val="10006"/>
                  </a:ext>
                </a:extLst>
              </a:tr>
              <a:tr h="370840">
                <a:tc>
                  <a:txBody>
                    <a:bodyPr/>
                    <a:lstStyle/>
                    <a:p>
                      <a:pPr marL="0" algn="l"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latin typeface="+mn-lt"/>
                          <a:ea typeface="+mn-ea"/>
                          <a:cs typeface="+mn-cs"/>
                        </a:rPr>
                        <a:t>Преподавание</a:t>
                      </a:r>
                      <a:r>
                        <a:rPr lang="ru-RU" sz="2600" b="0" kern="1200" baseline="0" dirty="0" smtClean="0">
                          <a:ln>
                            <a:solidFill>
                              <a:schemeClr val="tx1">
                                <a:lumMod val="50000"/>
                                <a:lumOff val="50000"/>
                              </a:schemeClr>
                            </a:solidFill>
                          </a:ln>
                          <a:solidFill>
                            <a:srgbClr val="FF0000"/>
                          </a:solidFill>
                          <a:latin typeface="+mn-lt"/>
                          <a:ea typeface="+mn-ea"/>
                          <a:cs typeface="+mn-cs"/>
                        </a:rPr>
                        <a:t> в начальных классах</a:t>
                      </a:r>
                      <a:endParaRPr lang="ru-RU" sz="2600" b="0" kern="1200" dirty="0">
                        <a:ln>
                          <a:solidFill>
                            <a:schemeClr val="tx1">
                              <a:lumMod val="50000"/>
                              <a:lumOff val="50000"/>
                            </a:schemeClr>
                          </a:solidFill>
                        </a:ln>
                        <a:solidFill>
                          <a:srgbClr val="FF0000"/>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9 классов</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50</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lumMod val="50000"/>
                                <a:lumOff val="50000"/>
                              </a:schemeClr>
                            </a:solidFill>
                          </a:ln>
                          <a:solidFill>
                            <a:srgbClr val="FF0000"/>
                          </a:solidFill>
                        </a:rPr>
                        <a:t>3,45</a:t>
                      </a:r>
                      <a:endParaRPr lang="ru-RU" sz="2600" b="0" dirty="0">
                        <a:ln>
                          <a:solidFill>
                            <a:schemeClr val="tx1">
                              <a:lumMod val="50000"/>
                              <a:lumOff val="50000"/>
                            </a:schemeClr>
                          </a:solidFill>
                        </a:ln>
                        <a:solidFill>
                          <a:srgbClr val="FF0000"/>
                        </a:solidFill>
                      </a:endParaRPr>
                    </a:p>
                  </a:txBody>
                  <a:tcPr anchor="ctr"/>
                </a:tc>
                <a:extLst>
                  <a:ext uri="{0D108BD9-81ED-4DB2-BD59-A6C34878D82A}">
                    <a16:rowId xmlns:a16="http://schemas.microsoft.com/office/drawing/2014/main" val="10007"/>
                  </a:ext>
                </a:extLst>
              </a:tr>
              <a:tr h="370840">
                <a:tc>
                  <a:txBody>
                    <a:bodyPr/>
                    <a:lstStyle/>
                    <a:p>
                      <a:pPr marL="0" algn="l" defTabSz="914400" rtl="0" eaLnBrk="1" latinLnBrk="0" hangingPunct="1">
                        <a:spcBef>
                          <a:spcPts val="300"/>
                        </a:spcBef>
                        <a:spcAft>
                          <a:spcPts val="300"/>
                        </a:spcAft>
                      </a:pPr>
                      <a:r>
                        <a:rPr lang="ru-RU" sz="2600" b="0" kern="1200" dirty="0" smtClean="0">
                          <a:ln>
                            <a:solidFill>
                              <a:schemeClr val="tx1"/>
                            </a:solidFill>
                          </a:ln>
                          <a:solidFill>
                            <a:schemeClr val="tx1"/>
                          </a:solidFill>
                          <a:latin typeface="+mn-lt"/>
                          <a:ea typeface="+mn-ea"/>
                          <a:cs typeface="+mn-cs"/>
                        </a:rPr>
                        <a:t>Дошкольное образование</a:t>
                      </a:r>
                      <a:endParaRPr lang="ru-RU" sz="2600" b="0" kern="1200" dirty="0">
                        <a:ln>
                          <a:solidFill>
                            <a:schemeClr val="tx1"/>
                          </a:solidFill>
                        </a:ln>
                        <a:solidFill>
                          <a:schemeClr val="tx1"/>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9 классов</a:t>
                      </a:r>
                      <a:endParaRPr lang="ru-RU" sz="26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solidFill>
                          </a:ln>
                          <a:solidFill>
                            <a:schemeClr val="tx1"/>
                          </a:solidFill>
                        </a:rPr>
                        <a:t>25</a:t>
                      </a:r>
                      <a:endParaRPr lang="ru-RU" sz="2600" b="0" kern="1200" dirty="0">
                        <a:ln>
                          <a:solidFill>
                            <a:schemeClr val="tx1"/>
                          </a:solidFill>
                        </a:ln>
                        <a:solidFill>
                          <a:schemeClr val="tx1"/>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solidFill>
                          </a:ln>
                          <a:solidFill>
                            <a:schemeClr val="tx1"/>
                          </a:solidFill>
                        </a:rPr>
                        <a:t>3,95</a:t>
                      </a:r>
                      <a:endParaRPr lang="ru-RU" sz="2600" b="0" dirty="0">
                        <a:ln>
                          <a:solidFill>
                            <a:schemeClr val="tx1"/>
                          </a:solidFill>
                        </a:ln>
                        <a:solidFill>
                          <a:schemeClr val="tx1"/>
                        </a:solidFill>
                      </a:endParaRPr>
                    </a:p>
                  </a:txBody>
                  <a:tcPr anchor="ctr"/>
                </a:tc>
                <a:extLst>
                  <a:ext uri="{0D108BD9-81ED-4DB2-BD59-A6C34878D82A}">
                    <a16:rowId xmlns:a16="http://schemas.microsoft.com/office/drawing/2014/main" val="10008"/>
                  </a:ext>
                </a:extLst>
              </a:tr>
              <a:tr h="370840">
                <a:tc>
                  <a:txBody>
                    <a:bodyPr/>
                    <a:lstStyle/>
                    <a:p>
                      <a:pPr marL="3227388" indent="-3227388" algn="l"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latin typeface="+mn-lt"/>
                          <a:ea typeface="+mn-ea"/>
                          <a:cs typeface="+mn-cs"/>
                        </a:rPr>
                        <a:t>Документационное обеспечение управления</a:t>
                      </a:r>
                      <a:r>
                        <a:rPr lang="ru-RU" sz="2600" b="0" kern="1200" baseline="0" dirty="0" smtClean="0">
                          <a:ln>
                            <a:solidFill>
                              <a:schemeClr val="tx1">
                                <a:lumMod val="50000"/>
                                <a:lumOff val="50000"/>
                              </a:schemeClr>
                            </a:solidFill>
                          </a:ln>
                          <a:solidFill>
                            <a:srgbClr val="FF0000"/>
                          </a:solidFill>
                          <a:latin typeface="+mn-lt"/>
                          <a:ea typeface="+mn-ea"/>
                          <a:cs typeface="+mn-cs"/>
                        </a:rPr>
                        <a:t> и архивоведение</a:t>
                      </a:r>
                      <a:endParaRPr lang="ru-RU" sz="2600" b="0" kern="1200" dirty="0">
                        <a:ln>
                          <a:solidFill>
                            <a:schemeClr val="tx1">
                              <a:lumMod val="50000"/>
                              <a:lumOff val="50000"/>
                            </a:schemeClr>
                          </a:solidFill>
                        </a:ln>
                        <a:solidFill>
                          <a:srgbClr val="FF0000"/>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9 классов</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2600" b="0" kern="1200" dirty="0" smtClean="0">
                          <a:ln>
                            <a:solidFill>
                              <a:schemeClr val="tx1">
                                <a:lumMod val="50000"/>
                                <a:lumOff val="50000"/>
                              </a:schemeClr>
                            </a:solidFill>
                          </a:ln>
                          <a:solidFill>
                            <a:srgbClr val="FF0000"/>
                          </a:solidFill>
                        </a:rPr>
                        <a:t>25</a:t>
                      </a:r>
                      <a:endParaRPr lang="ru-RU" sz="26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2600" b="0" dirty="0" smtClean="0">
                          <a:ln>
                            <a:solidFill>
                              <a:schemeClr val="tx1">
                                <a:lumMod val="50000"/>
                                <a:lumOff val="50000"/>
                              </a:schemeClr>
                            </a:solidFill>
                          </a:ln>
                          <a:solidFill>
                            <a:srgbClr val="FF0000"/>
                          </a:solidFill>
                        </a:rPr>
                        <a:t>3,60</a:t>
                      </a:r>
                      <a:endParaRPr lang="ru-RU" sz="2600" b="0" dirty="0">
                        <a:ln>
                          <a:solidFill>
                            <a:schemeClr val="tx1">
                              <a:lumMod val="50000"/>
                              <a:lumOff val="50000"/>
                            </a:schemeClr>
                          </a:solidFill>
                        </a:ln>
                        <a:solidFill>
                          <a:srgbClr val="FF0000"/>
                        </a:solidFill>
                      </a:endParaRP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294212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817271" y="895742"/>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664149" y="-27588"/>
            <a:ext cx="11017855" cy="923330"/>
          </a:xfrm>
          <a:prstGeom prst="rect">
            <a:avLst/>
          </a:prstGeom>
          <a:noFill/>
        </p:spPr>
        <p:txBody>
          <a:bodyPr wrap="square" lIns="91440" tIns="45720" rIns="91440" bIns="45720">
            <a:spAutoFit/>
          </a:bodyPr>
          <a:lstStyle/>
          <a:p>
            <a:pPr algn="ctr"/>
            <a:r>
              <a:rPr lang="ru-RU" sz="5400" b="1" dirty="0" smtClean="0">
                <a:ln w="0">
                  <a:solidFill>
                    <a:prstClr val="white"/>
                  </a:solidFill>
                </a:ln>
                <a:effectLst>
                  <a:outerShdw blurRad="38100" dist="25400" dir="5400000" algn="ctr" rotWithShape="0">
                    <a:srgbClr val="6E747A">
                      <a:alpha val="43000"/>
                    </a:srgbClr>
                  </a:outerShdw>
                </a:effectLst>
              </a:rPr>
              <a:t>Заочная форма</a:t>
            </a:r>
            <a:endParaRPr lang="ru-RU" sz="5400" b="1" spc="50" dirty="0">
              <a:ln w="0">
                <a:solidFill>
                  <a:prstClr val="white"/>
                </a:solidFill>
              </a:ln>
              <a:effectLst>
                <a:glow rad="38100">
                  <a:srgbClr val="5B9BD5">
                    <a:alpha val="40000"/>
                  </a:srgbClr>
                </a:glo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605166210"/>
              </p:ext>
            </p:extLst>
          </p:nvPr>
        </p:nvGraphicFramePr>
        <p:xfrm>
          <a:off x="196619" y="1374860"/>
          <a:ext cx="11845565" cy="3962400"/>
        </p:xfrm>
        <a:graphic>
          <a:graphicData uri="http://schemas.openxmlformats.org/drawingml/2006/table">
            <a:tbl>
              <a:tblPr firstRow="1" bandRow="1">
                <a:tableStyleId>{69CF1AB2-1976-4502-BF36-3FF5EA218861}</a:tableStyleId>
              </a:tblPr>
              <a:tblGrid>
                <a:gridCol w="7293093">
                  <a:extLst>
                    <a:ext uri="{9D8B030D-6E8A-4147-A177-3AD203B41FA5}">
                      <a16:colId xmlns:a16="http://schemas.microsoft.com/office/drawing/2014/main" val="20000"/>
                    </a:ext>
                  </a:extLst>
                </a:gridCol>
                <a:gridCol w="2216257">
                  <a:extLst>
                    <a:ext uri="{9D8B030D-6E8A-4147-A177-3AD203B41FA5}">
                      <a16:colId xmlns:a16="http://schemas.microsoft.com/office/drawing/2014/main" val="20001"/>
                    </a:ext>
                  </a:extLst>
                </a:gridCol>
                <a:gridCol w="1301858">
                  <a:extLst>
                    <a:ext uri="{9D8B030D-6E8A-4147-A177-3AD203B41FA5}">
                      <a16:colId xmlns:a16="http://schemas.microsoft.com/office/drawing/2014/main" val="20002"/>
                    </a:ext>
                  </a:extLst>
                </a:gridCol>
                <a:gridCol w="1034357">
                  <a:extLst>
                    <a:ext uri="{9D8B030D-6E8A-4147-A177-3AD203B41FA5}">
                      <a16:colId xmlns:a16="http://schemas.microsoft.com/office/drawing/2014/main" val="20003"/>
                    </a:ext>
                  </a:extLst>
                </a:gridCol>
              </a:tblGrid>
              <a:tr h="370840">
                <a:tc>
                  <a:txBody>
                    <a:bodyPr/>
                    <a:lstStyle/>
                    <a:p>
                      <a:pPr>
                        <a:spcBef>
                          <a:spcPts val="600"/>
                        </a:spcBef>
                        <a:spcAft>
                          <a:spcPts val="600"/>
                        </a:spcAft>
                      </a:pPr>
                      <a:r>
                        <a:rPr lang="ru-RU" sz="3200" b="0" dirty="0" smtClean="0">
                          <a:ln>
                            <a:solidFill>
                              <a:schemeClr val="tx1"/>
                            </a:solidFill>
                          </a:ln>
                          <a:solidFill>
                            <a:schemeClr val="tx1"/>
                          </a:solidFill>
                        </a:rPr>
                        <a:t>Банковское дело</a:t>
                      </a:r>
                      <a:endParaRPr lang="ru-RU" sz="3200" b="0" dirty="0">
                        <a:ln>
                          <a:solidFill>
                            <a:schemeClr val="tx1"/>
                          </a:solidFill>
                        </a:ln>
                        <a:solidFill>
                          <a:schemeClr val="tx1"/>
                        </a:solidFill>
                      </a:endParaRPr>
                    </a:p>
                  </a:txBody>
                  <a:tcPr/>
                </a:tc>
                <a:tc>
                  <a:txBody>
                    <a:bodyPr/>
                    <a:lstStyle/>
                    <a:p>
                      <a:pPr marL="0" algn="ctr" defTabSz="914400" rtl="0" eaLnBrk="1" latinLnBrk="0" hangingPunct="1">
                        <a:spcBef>
                          <a:spcPts val="600"/>
                        </a:spcBef>
                        <a:spcAft>
                          <a:spcPts val="600"/>
                        </a:spcAft>
                      </a:pPr>
                      <a:r>
                        <a:rPr lang="ru-RU" sz="3200" b="0" kern="1200" dirty="0" smtClean="0">
                          <a:ln>
                            <a:solidFill>
                              <a:schemeClr val="tx1"/>
                            </a:solidFill>
                          </a:ln>
                          <a:solidFill>
                            <a:schemeClr val="tx1"/>
                          </a:solidFill>
                        </a:rPr>
                        <a:t>внебюджет</a:t>
                      </a:r>
                      <a:endParaRPr lang="ru-RU" sz="32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600"/>
                        </a:spcBef>
                        <a:spcAft>
                          <a:spcPts val="600"/>
                        </a:spcAft>
                      </a:pPr>
                      <a:r>
                        <a:rPr lang="ru-RU" sz="3200" b="0" kern="1200" dirty="0" smtClean="0">
                          <a:ln>
                            <a:solidFill>
                              <a:schemeClr val="tx1"/>
                            </a:solidFill>
                          </a:ln>
                          <a:solidFill>
                            <a:schemeClr val="tx1"/>
                          </a:solidFill>
                        </a:rPr>
                        <a:t>25</a:t>
                      </a:r>
                      <a:endParaRPr lang="ru-RU" sz="32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600"/>
                        </a:spcBef>
                        <a:spcAft>
                          <a:spcPts val="600"/>
                        </a:spcAft>
                      </a:pPr>
                      <a:r>
                        <a:rPr lang="ru-RU" sz="3200" b="0" kern="1200" dirty="0" smtClean="0">
                          <a:ln>
                            <a:solidFill>
                              <a:schemeClr val="tx1"/>
                            </a:solidFill>
                          </a:ln>
                          <a:solidFill>
                            <a:schemeClr val="tx1"/>
                          </a:solidFill>
                          <a:latin typeface="+mn-lt"/>
                          <a:ea typeface="+mn-ea"/>
                          <a:cs typeface="+mn-cs"/>
                        </a:rPr>
                        <a:t>3,39</a:t>
                      </a:r>
                      <a:endParaRPr lang="ru-RU" sz="3200" b="0" kern="1200" dirty="0">
                        <a:ln>
                          <a:solidFill>
                            <a:schemeClr val="tx1"/>
                          </a:solidFill>
                        </a:ln>
                        <a:solidFill>
                          <a:schemeClr val="tx1"/>
                        </a:solidFill>
                        <a:latin typeface="+mn-lt"/>
                        <a:ea typeface="+mn-ea"/>
                        <a:cs typeface="+mn-cs"/>
                      </a:endParaRPr>
                    </a:p>
                  </a:txBody>
                  <a:tcPr anchor="ctr"/>
                </a:tc>
                <a:extLst>
                  <a:ext uri="{0D108BD9-81ED-4DB2-BD59-A6C34878D82A}">
                    <a16:rowId xmlns:a16="http://schemas.microsoft.com/office/drawing/2014/main" val="10000"/>
                  </a:ext>
                </a:extLst>
              </a:tr>
              <a:tr h="370840">
                <a:tc>
                  <a:txBody>
                    <a:bodyPr/>
                    <a:lstStyle/>
                    <a:p>
                      <a:pPr marL="4757738" indent="-4757738" algn="l"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Право и организация социального обеспечения</a:t>
                      </a:r>
                      <a:endParaRPr lang="ru-RU" sz="3200" b="0" kern="1200" dirty="0">
                        <a:ln>
                          <a:solidFill>
                            <a:schemeClr val="tx1">
                              <a:lumMod val="50000"/>
                              <a:lumOff val="50000"/>
                            </a:schemeClr>
                          </a:solidFill>
                        </a:ln>
                        <a:solidFill>
                          <a:srgbClr val="FF0000"/>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внебюджет</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25</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3200" b="0" dirty="0" smtClean="0">
                          <a:ln>
                            <a:solidFill>
                              <a:schemeClr val="tx1"/>
                            </a:solidFill>
                          </a:ln>
                          <a:solidFill>
                            <a:schemeClr val="tx1"/>
                          </a:solidFill>
                        </a:rPr>
                        <a:t>3,0</a:t>
                      </a:r>
                      <a:endParaRPr lang="ru-RU" sz="3200" b="0" dirty="0">
                        <a:ln>
                          <a:solidFill>
                            <a:schemeClr val="tx1"/>
                          </a:solidFill>
                        </a:ln>
                        <a:solidFill>
                          <a:schemeClr val="tx1"/>
                        </a:solidFill>
                      </a:endParaRPr>
                    </a:p>
                  </a:txBody>
                  <a:tcPr anchor="ctr"/>
                </a:tc>
                <a:extLst>
                  <a:ext uri="{0D108BD9-81ED-4DB2-BD59-A6C34878D82A}">
                    <a16:rowId xmlns:a16="http://schemas.microsoft.com/office/drawing/2014/main" val="10001"/>
                  </a:ext>
                </a:extLst>
              </a:tr>
              <a:tr h="370840">
                <a:tc>
                  <a:txBody>
                    <a:bodyPr/>
                    <a:lstStyle/>
                    <a:p>
                      <a:pPr marL="0" algn="l" defTabSz="914400" rtl="0" eaLnBrk="1" latinLnBrk="0" hangingPunct="1">
                        <a:spcBef>
                          <a:spcPts val="300"/>
                        </a:spcBef>
                        <a:spcAft>
                          <a:spcPts val="300"/>
                        </a:spcAft>
                      </a:pPr>
                      <a:r>
                        <a:rPr lang="ru-RU" sz="3200" b="0" kern="1200" dirty="0" smtClean="0">
                          <a:ln>
                            <a:solidFill>
                              <a:schemeClr val="tx1"/>
                            </a:solidFill>
                          </a:ln>
                          <a:solidFill>
                            <a:schemeClr val="tx1"/>
                          </a:solidFill>
                          <a:latin typeface="+mn-lt"/>
                          <a:ea typeface="+mn-ea"/>
                          <a:cs typeface="+mn-cs"/>
                        </a:rPr>
                        <a:t>Преподавание в начальных классах</a:t>
                      </a:r>
                      <a:endParaRPr lang="ru-RU" sz="3200" b="0" kern="1200" dirty="0">
                        <a:ln>
                          <a:solidFill>
                            <a:schemeClr val="tx1"/>
                          </a:solidFill>
                        </a:ln>
                        <a:solidFill>
                          <a:schemeClr val="tx1"/>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3200" b="0" kern="1200" dirty="0" smtClean="0">
                          <a:ln>
                            <a:solidFill>
                              <a:schemeClr val="tx1"/>
                            </a:solidFill>
                          </a:ln>
                          <a:solidFill>
                            <a:schemeClr val="tx1"/>
                          </a:solidFill>
                          <a:latin typeface="+mn-lt"/>
                          <a:ea typeface="+mn-ea"/>
                          <a:cs typeface="+mn-cs"/>
                        </a:rPr>
                        <a:t>внебюджет</a:t>
                      </a:r>
                      <a:endParaRPr lang="ru-RU" sz="32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solidFill>
                          </a:ln>
                          <a:solidFill>
                            <a:schemeClr val="tx1"/>
                          </a:solidFill>
                          <a:latin typeface="+mn-lt"/>
                          <a:ea typeface="+mn-ea"/>
                          <a:cs typeface="+mn-cs"/>
                        </a:rPr>
                        <a:t>25</a:t>
                      </a:r>
                      <a:endParaRPr lang="ru-RU" sz="32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solidFill>
                          </a:ln>
                          <a:solidFill>
                            <a:schemeClr val="tx1"/>
                          </a:solidFill>
                          <a:latin typeface="+mn-lt"/>
                          <a:ea typeface="+mn-ea"/>
                          <a:cs typeface="+mn-cs"/>
                        </a:rPr>
                        <a:t>3,36</a:t>
                      </a:r>
                      <a:endParaRPr lang="ru-RU" sz="3200" b="0" kern="1200" dirty="0">
                        <a:ln>
                          <a:solidFill>
                            <a:schemeClr val="tx1"/>
                          </a:solidFill>
                        </a:ln>
                        <a:solidFill>
                          <a:schemeClr val="tx1"/>
                        </a:solidFill>
                        <a:latin typeface="+mn-lt"/>
                        <a:ea typeface="+mn-ea"/>
                        <a:cs typeface="+mn-cs"/>
                      </a:endParaRPr>
                    </a:p>
                  </a:txBody>
                  <a:tcPr anchor="ctr"/>
                </a:tc>
                <a:extLst>
                  <a:ext uri="{0D108BD9-81ED-4DB2-BD59-A6C34878D82A}">
                    <a16:rowId xmlns:a16="http://schemas.microsoft.com/office/drawing/2014/main" val="10002"/>
                  </a:ext>
                </a:extLst>
              </a:tr>
              <a:tr h="370840">
                <a:tc rowSpan="2">
                  <a:txBody>
                    <a:bodyPr/>
                    <a:lstStyle/>
                    <a:p>
                      <a:pPr marL="0" algn="l"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Дошкольное образование</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внебюджет</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50</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3,0</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extLst>
                  <a:ext uri="{0D108BD9-81ED-4DB2-BD59-A6C34878D82A}">
                    <a16:rowId xmlns:a16="http://schemas.microsoft.com/office/drawing/2014/main" val="10003"/>
                  </a:ext>
                </a:extLst>
              </a:tr>
              <a:tr h="370840">
                <a:tc vMerge="1">
                  <a:txBody>
                    <a:bodyPr/>
                    <a:lstStyle/>
                    <a:p>
                      <a:pPr marL="0" algn="l" defTabSz="914400" rtl="0" eaLnBrk="1" latinLnBrk="0" hangingPunct="1">
                        <a:spcBef>
                          <a:spcPts val="300"/>
                        </a:spcBef>
                        <a:spcAft>
                          <a:spcPts val="300"/>
                        </a:spcAft>
                      </a:pPr>
                      <a:endParaRPr lang="ru-RU" sz="2600" b="0" kern="1200" dirty="0">
                        <a:ln>
                          <a:solidFill>
                            <a:schemeClr val="tx1">
                              <a:lumMod val="50000"/>
                              <a:lumOff val="50000"/>
                            </a:schemeClr>
                          </a:solidFill>
                        </a:ln>
                        <a:solidFill>
                          <a:srgbClr val="FF0000"/>
                        </a:solidFill>
                        <a:latin typeface="+mn-lt"/>
                        <a:ea typeface="+mn-ea"/>
                        <a:cs typeface="+mn-cs"/>
                      </a:endParaRPr>
                    </a:p>
                  </a:txBody>
                  <a:tcPr/>
                </a:tc>
                <a:tc>
                  <a:txBody>
                    <a:bodyPr/>
                    <a:lstStyle/>
                    <a:p>
                      <a:pPr marL="0" algn="ctr"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бюджет</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50</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tc>
                  <a:txBody>
                    <a:bodyPr/>
                    <a:lstStyle/>
                    <a:p>
                      <a:pPr algn="ctr">
                        <a:spcBef>
                          <a:spcPts val="300"/>
                        </a:spcBef>
                        <a:spcAft>
                          <a:spcPts val="300"/>
                        </a:spcAft>
                      </a:pPr>
                      <a:r>
                        <a:rPr lang="ru-RU" sz="3200" b="0" kern="1200" dirty="0" smtClean="0">
                          <a:ln>
                            <a:solidFill>
                              <a:schemeClr val="tx1">
                                <a:lumMod val="50000"/>
                                <a:lumOff val="50000"/>
                              </a:schemeClr>
                            </a:solidFill>
                          </a:ln>
                          <a:solidFill>
                            <a:srgbClr val="FF0000"/>
                          </a:solidFill>
                          <a:latin typeface="+mn-lt"/>
                          <a:ea typeface="+mn-ea"/>
                          <a:cs typeface="+mn-cs"/>
                        </a:rPr>
                        <a:t>3,95</a:t>
                      </a:r>
                      <a:endParaRPr lang="ru-RU" sz="3200" b="0" kern="1200" dirty="0">
                        <a:ln>
                          <a:solidFill>
                            <a:schemeClr val="tx1">
                              <a:lumMod val="50000"/>
                              <a:lumOff val="50000"/>
                            </a:schemeClr>
                          </a:solidFill>
                        </a:ln>
                        <a:solidFill>
                          <a:srgbClr val="FF0000"/>
                        </a:solidFill>
                        <a:latin typeface="+mn-lt"/>
                        <a:ea typeface="+mn-ea"/>
                        <a:cs typeface="+mn-cs"/>
                      </a:endParaRPr>
                    </a:p>
                  </a:txBody>
                  <a:tcPr anchor="ctr"/>
                </a:tc>
                <a:extLst>
                  <a:ext uri="{0D108BD9-81ED-4DB2-BD59-A6C34878D82A}">
                    <a16:rowId xmlns:a16="http://schemas.microsoft.com/office/drawing/2014/main" val="10004"/>
                  </a:ext>
                </a:extLst>
              </a:tr>
              <a:tr h="370840">
                <a:tc>
                  <a:txBody>
                    <a:bodyPr/>
                    <a:lstStyle/>
                    <a:p>
                      <a:pPr marL="0" algn="l" defTabSz="914400" rtl="0" eaLnBrk="1" latinLnBrk="0" hangingPunct="1">
                        <a:spcBef>
                          <a:spcPts val="300"/>
                        </a:spcBef>
                        <a:spcAft>
                          <a:spcPts val="300"/>
                        </a:spcAft>
                      </a:pPr>
                      <a:r>
                        <a:rPr lang="ru-RU" sz="3200" b="0" kern="1200" dirty="0" smtClean="0">
                          <a:ln>
                            <a:solidFill>
                              <a:schemeClr val="tx1"/>
                            </a:solidFill>
                          </a:ln>
                          <a:solidFill>
                            <a:schemeClr val="tx1"/>
                          </a:solidFill>
                          <a:latin typeface="+mn-lt"/>
                          <a:ea typeface="+mn-ea"/>
                          <a:cs typeface="+mn-cs"/>
                        </a:rPr>
                        <a:t>Музыкальное</a:t>
                      </a:r>
                      <a:r>
                        <a:rPr lang="ru-RU" sz="3200" b="0" kern="1200" baseline="0" dirty="0" smtClean="0">
                          <a:ln>
                            <a:solidFill>
                              <a:schemeClr val="tx1"/>
                            </a:solidFill>
                          </a:ln>
                          <a:solidFill>
                            <a:schemeClr val="tx1"/>
                          </a:solidFill>
                          <a:latin typeface="+mn-lt"/>
                          <a:ea typeface="+mn-ea"/>
                          <a:cs typeface="+mn-cs"/>
                        </a:rPr>
                        <a:t> образование</a:t>
                      </a:r>
                      <a:endParaRPr lang="ru-RU" sz="32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solidFill>
                          </a:ln>
                          <a:solidFill>
                            <a:schemeClr val="tx1"/>
                          </a:solidFill>
                        </a:rPr>
                        <a:t>бюджет</a:t>
                      </a:r>
                      <a:endParaRPr lang="ru-RU" sz="3200" b="0" kern="1200" dirty="0">
                        <a:ln>
                          <a:solidFill>
                            <a:schemeClr val="tx1"/>
                          </a:solidFill>
                        </a:ln>
                        <a:solidFill>
                          <a:schemeClr val="tx1"/>
                        </a:solidFill>
                        <a:latin typeface="+mn-lt"/>
                        <a:ea typeface="+mn-ea"/>
                        <a:cs typeface="+mn-cs"/>
                      </a:endParaRPr>
                    </a:p>
                  </a:txBody>
                  <a:tcPr anchor="ctr"/>
                </a:tc>
                <a:tc>
                  <a:txBody>
                    <a:bodyPr/>
                    <a:lstStyle/>
                    <a:p>
                      <a:pPr marL="0" algn="ctr" defTabSz="914400" rtl="0" eaLnBrk="1" latinLnBrk="0" hangingPunct="1">
                        <a:spcBef>
                          <a:spcPts val="300"/>
                        </a:spcBef>
                        <a:spcAft>
                          <a:spcPts val="300"/>
                        </a:spcAft>
                      </a:pPr>
                      <a:r>
                        <a:rPr lang="ru-RU" sz="3200" b="0" kern="1200" dirty="0" smtClean="0">
                          <a:ln>
                            <a:solidFill>
                              <a:schemeClr val="tx1"/>
                            </a:solidFill>
                          </a:ln>
                          <a:solidFill>
                            <a:schemeClr val="tx1"/>
                          </a:solidFill>
                        </a:rPr>
                        <a:t>25</a:t>
                      </a:r>
                      <a:endParaRPr lang="ru-RU" sz="3200" b="0" kern="1200" dirty="0">
                        <a:ln>
                          <a:solidFill>
                            <a:schemeClr val="tx1"/>
                          </a:solidFill>
                        </a:ln>
                        <a:solidFill>
                          <a:schemeClr val="tx1"/>
                        </a:solidFill>
                        <a:latin typeface="+mn-lt"/>
                        <a:ea typeface="+mn-ea"/>
                        <a:cs typeface="+mn-cs"/>
                      </a:endParaRPr>
                    </a:p>
                  </a:txBody>
                  <a:tcPr anchor="ctr"/>
                </a:tc>
                <a:tc>
                  <a:txBody>
                    <a:bodyPr/>
                    <a:lstStyle/>
                    <a:p>
                      <a:pPr algn="ctr">
                        <a:spcBef>
                          <a:spcPts val="300"/>
                        </a:spcBef>
                        <a:spcAft>
                          <a:spcPts val="300"/>
                        </a:spcAft>
                      </a:pPr>
                      <a:r>
                        <a:rPr lang="ru-RU" sz="3200" b="0" kern="1200" dirty="0" smtClean="0">
                          <a:ln>
                            <a:solidFill>
                              <a:schemeClr val="tx1"/>
                            </a:solidFill>
                          </a:ln>
                          <a:solidFill>
                            <a:schemeClr val="tx1"/>
                          </a:solidFill>
                          <a:latin typeface="+mn-lt"/>
                          <a:ea typeface="+mn-ea"/>
                          <a:cs typeface="+mn-cs"/>
                        </a:rPr>
                        <a:t>3,25</a:t>
                      </a:r>
                      <a:endParaRPr lang="ru-RU" sz="3200" b="0" kern="1200" dirty="0">
                        <a:ln>
                          <a:solidFill>
                            <a:schemeClr val="tx1"/>
                          </a:solidFill>
                        </a:ln>
                        <a:solidFill>
                          <a:schemeClr val="tx1"/>
                        </a:solidFill>
                        <a:latin typeface="+mn-lt"/>
                        <a:ea typeface="+mn-ea"/>
                        <a:cs typeface="+mn-cs"/>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838831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bwMode="auto">
          <a:xfrm flipV="1">
            <a:off x="444309" y="1087528"/>
            <a:ext cx="11389977" cy="28554"/>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bwMode="auto">
          <a:xfrm>
            <a:off x="4164362" y="1497363"/>
            <a:ext cx="38100" cy="344762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bwMode="auto">
          <a:xfrm flipV="1">
            <a:off x="346935" y="5346865"/>
            <a:ext cx="11389977" cy="28554"/>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Прямоугольник 21"/>
          <p:cNvSpPr/>
          <p:nvPr/>
        </p:nvSpPr>
        <p:spPr>
          <a:xfrm>
            <a:off x="525731" y="-20239"/>
            <a:ext cx="11017855" cy="1107996"/>
          </a:xfrm>
          <a:prstGeom prst="rect">
            <a:avLst/>
          </a:prstGeom>
          <a:noFill/>
        </p:spPr>
        <p:txBody>
          <a:bodyPr wrap="square" lIns="91440" tIns="45720" rIns="91440" bIns="45720">
            <a:spAutoFit/>
          </a:bodyPr>
          <a:lstStyle/>
          <a:p>
            <a:pPr algn="ctr"/>
            <a:r>
              <a:rPr lang="ru-RU" sz="6600" b="1" dirty="0" smtClean="0">
                <a:ln w="0">
                  <a:solidFill>
                    <a:prstClr val="white"/>
                  </a:solidFill>
                </a:ln>
                <a:effectLst>
                  <a:outerShdw blurRad="38100" dist="25400" dir="5400000" algn="ctr" rotWithShape="0">
                    <a:srgbClr val="6E747A">
                      <a:alpha val="43000"/>
                    </a:srgbClr>
                  </a:outerShdw>
                </a:effectLst>
              </a:rPr>
              <a:t>Прием </a:t>
            </a:r>
            <a:r>
              <a:rPr lang="en-US" sz="6600" b="1" dirty="0" smtClean="0">
                <a:ln w="0">
                  <a:solidFill>
                    <a:prstClr val="white"/>
                  </a:solidFill>
                </a:ln>
                <a:effectLst>
                  <a:outerShdw blurRad="38100" dist="25400" dir="5400000" algn="ctr" rotWithShape="0">
                    <a:srgbClr val="6E747A">
                      <a:alpha val="43000"/>
                    </a:srgbClr>
                  </a:outerShdw>
                </a:effectLst>
              </a:rPr>
              <a:t>2019</a:t>
            </a:r>
            <a:endParaRPr lang="ru-RU" sz="6600" b="1" spc="50" dirty="0" smtClean="0">
              <a:ln w="0">
                <a:solidFill>
                  <a:prstClr val="white"/>
                </a:solidFill>
              </a:ln>
              <a:effectLst>
                <a:glow rad="38100">
                  <a:srgbClr val="5B9BD5">
                    <a:alpha val="40000"/>
                  </a:srgbClr>
                </a:glow>
              </a:effectLst>
            </a:endParaRPr>
          </a:p>
        </p:txBody>
      </p:sp>
      <p:pic>
        <p:nvPicPr>
          <p:cNvPr id="23" name="Рисунок 22" descr="3 корпус"/>
          <p:cNvPicPr/>
          <p:nvPr/>
        </p:nvPicPr>
        <p:blipFill>
          <a:blip r:embed="rId2">
            <a:extLst>
              <a:ext uri="{28A0092B-C50C-407E-A947-70E740481C1C}">
                <a14:useLocalDpi xmlns:a14="http://schemas.microsoft.com/office/drawing/2010/main" val="0"/>
              </a:ext>
            </a:extLst>
          </a:blip>
          <a:srcRect/>
          <a:stretch>
            <a:fillRect/>
          </a:stretch>
        </p:blipFill>
        <p:spPr bwMode="auto">
          <a:xfrm>
            <a:off x="407692" y="1978968"/>
            <a:ext cx="3383638" cy="2550167"/>
          </a:xfrm>
          <a:prstGeom prst="rect">
            <a:avLst/>
          </a:prstGeom>
          <a:noFill/>
          <a:ln>
            <a:noFill/>
          </a:ln>
        </p:spPr>
      </p:pic>
      <p:sp>
        <p:nvSpPr>
          <p:cNvPr id="24" name="Прямоугольник 23"/>
          <p:cNvSpPr/>
          <p:nvPr/>
        </p:nvSpPr>
        <p:spPr>
          <a:xfrm>
            <a:off x="844735" y="1394193"/>
            <a:ext cx="2404826" cy="584775"/>
          </a:xfrm>
          <a:prstGeom prst="rect">
            <a:avLst/>
          </a:prstGeom>
        </p:spPr>
        <p:txBody>
          <a:bodyPr wrap="none">
            <a:spAutoFit/>
          </a:bodyPr>
          <a:lstStyle/>
          <a:p>
            <a:pPr algn="just" fontAlgn="base">
              <a:spcAft>
                <a:spcPct val="0"/>
              </a:spcAft>
            </a:pPr>
            <a:r>
              <a:rPr lang="en-US" sz="3200" b="1" dirty="0" smtClean="0">
                <a:solidFill>
                  <a:prstClr val="black"/>
                </a:solidFill>
                <a:latin typeface="Comic Sans MS" pitchFamily="66" charset="0"/>
                <a:cs typeface="AngsanaUPC" pitchFamily="18" charset="-34"/>
              </a:rPr>
              <a:t>II</a:t>
            </a:r>
            <a:r>
              <a:rPr lang="en-US" sz="3200" b="1" dirty="0">
                <a:solidFill>
                  <a:prstClr val="black"/>
                </a:solidFill>
                <a:latin typeface="Comic Sans MS" pitchFamily="66" charset="0"/>
                <a:cs typeface="AngsanaUPC" pitchFamily="18" charset="-34"/>
              </a:rPr>
              <a:t>I</a:t>
            </a:r>
            <a:r>
              <a:rPr lang="en-US" sz="3200" b="1" dirty="0" smtClean="0">
                <a:solidFill>
                  <a:prstClr val="black"/>
                </a:solidFill>
                <a:latin typeface="Comic Sans MS" pitchFamily="66" charset="0"/>
                <a:cs typeface="AngsanaUPC" pitchFamily="18" charset="-34"/>
              </a:rPr>
              <a:t> </a:t>
            </a:r>
            <a:r>
              <a:rPr lang="ru-RU" sz="3200" b="1" dirty="0">
                <a:solidFill>
                  <a:prstClr val="black"/>
                </a:solidFill>
                <a:latin typeface="Comic Sans MS" pitchFamily="66" charset="0"/>
                <a:cs typeface="AngsanaUPC" pitchFamily="18" charset="-34"/>
              </a:rPr>
              <a:t>корпус</a:t>
            </a:r>
          </a:p>
        </p:txBody>
      </p:sp>
      <p:sp>
        <p:nvSpPr>
          <p:cNvPr id="25" name="Прямоугольник 24"/>
          <p:cNvSpPr/>
          <p:nvPr/>
        </p:nvSpPr>
        <p:spPr>
          <a:xfrm>
            <a:off x="525731" y="4640455"/>
            <a:ext cx="3191873" cy="523220"/>
          </a:xfrm>
          <a:prstGeom prst="rect">
            <a:avLst/>
          </a:prstGeom>
        </p:spPr>
        <p:txBody>
          <a:bodyPr wrap="square">
            <a:spAutoFit/>
          </a:bodyPr>
          <a:lstStyle/>
          <a:p>
            <a:pPr algn="ctr" eaLnBrk="0" fontAlgn="base" hangingPunct="0">
              <a:spcBef>
                <a:spcPct val="0"/>
              </a:spcBef>
              <a:spcAft>
                <a:spcPct val="0"/>
              </a:spcAft>
            </a:pPr>
            <a:r>
              <a:rPr lang="ru-RU" sz="2800" b="1" dirty="0" smtClean="0">
                <a:solidFill>
                  <a:prstClr val="black"/>
                </a:solidFill>
              </a:rPr>
              <a:t>ул. Витебская,   41</a:t>
            </a:r>
            <a:endParaRPr lang="ru-RU" sz="2800" b="1" dirty="0">
              <a:solidFill>
                <a:prstClr val="black"/>
              </a:solidFill>
            </a:endParaRPr>
          </a:p>
        </p:txBody>
      </p:sp>
      <p:sp>
        <p:nvSpPr>
          <p:cNvPr id="26" name="TextBox 25"/>
          <p:cNvSpPr txBox="1">
            <a:spLocks noChangeArrowheads="1"/>
          </p:cNvSpPr>
          <p:nvPr/>
        </p:nvSpPr>
        <p:spPr bwMode="auto">
          <a:xfrm>
            <a:off x="4343843" y="1664286"/>
            <a:ext cx="7490443" cy="646331"/>
          </a:xfrm>
          <a:prstGeom prst="rect">
            <a:avLst/>
          </a:prstGeom>
          <a:noFill/>
          <a:ln w="9525">
            <a:noFill/>
            <a:miter lim="800000"/>
            <a:headEnd/>
            <a:tailEnd/>
          </a:ln>
        </p:spPr>
        <p:txBody>
          <a:bodyPr wrap="square">
            <a:spAutoFit/>
          </a:bodyPr>
          <a:lstStyle/>
          <a:p>
            <a:pPr algn="ctr"/>
            <a:r>
              <a:rPr lang="ru-RU" sz="3600" b="1" dirty="0">
                <a:solidFill>
                  <a:srgbClr val="C00000"/>
                </a:solidFill>
                <a:latin typeface="Comic Sans MS" pitchFamily="66" charset="0"/>
                <a:cs typeface="AngsanaUPC" pitchFamily="18" charset="-34"/>
              </a:rPr>
              <a:t>с </a:t>
            </a:r>
            <a:r>
              <a:rPr lang="ru-RU" sz="3600" b="1" dirty="0" smtClean="0">
                <a:solidFill>
                  <a:prstClr val="black"/>
                </a:solidFill>
                <a:latin typeface="Comic Sans MS" pitchFamily="66" charset="0"/>
                <a:cs typeface="AngsanaUPC" pitchFamily="18" charset="-34"/>
              </a:rPr>
              <a:t>17 </a:t>
            </a:r>
            <a:r>
              <a:rPr lang="ru-RU" sz="3600" b="1" dirty="0">
                <a:solidFill>
                  <a:prstClr val="black"/>
                </a:solidFill>
                <a:latin typeface="Comic Sans MS" pitchFamily="66" charset="0"/>
                <a:cs typeface="AngsanaUPC" pitchFamily="18" charset="-34"/>
              </a:rPr>
              <a:t>июня </a:t>
            </a:r>
            <a:r>
              <a:rPr lang="ru-RU" sz="3600" b="1" dirty="0">
                <a:solidFill>
                  <a:srgbClr val="C00000"/>
                </a:solidFill>
                <a:latin typeface="Comic Sans MS" pitchFamily="66" charset="0"/>
                <a:cs typeface="AngsanaUPC" pitchFamily="18" charset="-34"/>
              </a:rPr>
              <a:t>по </a:t>
            </a:r>
            <a:r>
              <a:rPr lang="ru-RU" sz="3600" b="1" dirty="0">
                <a:solidFill>
                  <a:prstClr val="black"/>
                </a:solidFill>
                <a:latin typeface="Comic Sans MS" pitchFamily="66" charset="0"/>
                <a:cs typeface="AngsanaUPC" pitchFamily="18" charset="-34"/>
              </a:rPr>
              <a:t>15 </a:t>
            </a:r>
            <a:r>
              <a:rPr lang="ru-RU" sz="3600" b="1" dirty="0" smtClean="0">
                <a:solidFill>
                  <a:prstClr val="black"/>
                </a:solidFill>
                <a:latin typeface="Comic Sans MS" pitchFamily="66" charset="0"/>
                <a:cs typeface="AngsanaUPC" pitchFamily="18" charset="-34"/>
              </a:rPr>
              <a:t>августа 2019</a:t>
            </a:r>
            <a:endParaRPr lang="ru-RU" sz="3600" b="1" dirty="0">
              <a:solidFill>
                <a:prstClr val="black"/>
              </a:solidFill>
              <a:latin typeface="Comic Sans MS" pitchFamily="66" charset="0"/>
              <a:cs typeface="AngsanaUPC" pitchFamily="18" charset="-34"/>
            </a:endParaRPr>
          </a:p>
        </p:txBody>
      </p:sp>
      <p:sp>
        <p:nvSpPr>
          <p:cNvPr id="27" name="TextBox 26"/>
          <p:cNvSpPr txBox="1">
            <a:spLocks noChangeArrowheads="1"/>
          </p:cNvSpPr>
          <p:nvPr/>
        </p:nvSpPr>
        <p:spPr bwMode="auto">
          <a:xfrm>
            <a:off x="5041676" y="2563611"/>
            <a:ext cx="6211540" cy="2031325"/>
          </a:xfrm>
          <a:prstGeom prst="rect">
            <a:avLst/>
          </a:prstGeom>
          <a:noFill/>
          <a:ln w="9525">
            <a:noFill/>
            <a:miter lim="800000"/>
            <a:headEnd/>
            <a:tailEnd/>
          </a:ln>
        </p:spPr>
        <p:txBody>
          <a:bodyPr wrap="square">
            <a:spAutoFit/>
          </a:bodyPr>
          <a:lstStyle/>
          <a:p>
            <a:r>
              <a:rPr lang="ru-RU" sz="3600" b="1" dirty="0">
                <a:solidFill>
                  <a:srgbClr val="C00000"/>
                </a:solidFill>
                <a:latin typeface="Comic Sans MS" pitchFamily="66" charset="0"/>
                <a:cs typeface="AngsanaUPC" pitchFamily="18" charset="-34"/>
              </a:rPr>
              <a:t>Время работы</a:t>
            </a:r>
          </a:p>
          <a:p>
            <a:pPr algn="just"/>
            <a:endParaRPr lang="ru-RU" b="1" dirty="0">
              <a:solidFill>
                <a:prstClr val="black"/>
              </a:solidFill>
              <a:latin typeface="Comic Sans MS" pitchFamily="66" charset="0"/>
              <a:cs typeface="AngsanaUPC" pitchFamily="18" charset="-34"/>
            </a:endParaRPr>
          </a:p>
          <a:p>
            <a:pPr algn="just"/>
            <a:r>
              <a:rPr lang="ru-RU" sz="3600" b="1" dirty="0">
                <a:solidFill>
                  <a:prstClr val="black"/>
                </a:solidFill>
                <a:latin typeface="Comic Sans MS" pitchFamily="66" charset="0"/>
                <a:cs typeface="AngsanaUPC" pitchFamily="18" charset="-34"/>
              </a:rPr>
              <a:t>Пн</a:t>
            </a:r>
            <a:r>
              <a:rPr lang="ru-RU" sz="3600" b="1" dirty="0" smtClean="0">
                <a:solidFill>
                  <a:prstClr val="black"/>
                </a:solidFill>
                <a:latin typeface="Comic Sans MS" pitchFamily="66" charset="0"/>
                <a:cs typeface="AngsanaUPC" pitchFamily="18" charset="-34"/>
              </a:rPr>
              <a:t>. – Пт</a:t>
            </a:r>
            <a:r>
              <a:rPr lang="ru-RU" sz="3600" b="1" dirty="0">
                <a:solidFill>
                  <a:prstClr val="black"/>
                </a:solidFill>
                <a:latin typeface="Comic Sans MS" pitchFamily="66" charset="0"/>
                <a:cs typeface="AngsanaUPC" pitchFamily="18" charset="-34"/>
              </a:rPr>
              <a:t>. с </a:t>
            </a:r>
            <a:r>
              <a:rPr lang="ru-RU" sz="3600" b="1" dirty="0">
                <a:solidFill>
                  <a:srgbClr val="C00000"/>
                </a:solidFill>
                <a:latin typeface="Comic Sans MS" pitchFamily="66" charset="0"/>
                <a:cs typeface="AngsanaUPC" pitchFamily="18" charset="-34"/>
              </a:rPr>
              <a:t>9</a:t>
            </a:r>
            <a:r>
              <a:rPr lang="ru-RU" sz="3600" b="1" baseline="30000" dirty="0">
                <a:solidFill>
                  <a:srgbClr val="C00000"/>
                </a:solidFill>
                <a:latin typeface="Comic Sans MS" pitchFamily="66" charset="0"/>
                <a:cs typeface="AngsanaUPC" pitchFamily="18" charset="-34"/>
              </a:rPr>
              <a:t>00</a:t>
            </a:r>
            <a:r>
              <a:rPr lang="ru-RU" sz="3600" b="1" dirty="0">
                <a:solidFill>
                  <a:prstClr val="black"/>
                </a:solidFill>
                <a:latin typeface="Comic Sans MS" pitchFamily="66" charset="0"/>
                <a:cs typeface="AngsanaUPC" pitchFamily="18" charset="-34"/>
              </a:rPr>
              <a:t> до </a:t>
            </a:r>
            <a:r>
              <a:rPr lang="ru-RU" sz="3600" b="1" dirty="0">
                <a:solidFill>
                  <a:srgbClr val="C00000"/>
                </a:solidFill>
                <a:latin typeface="Comic Sans MS" pitchFamily="66" charset="0"/>
                <a:cs typeface="AngsanaUPC" pitchFamily="18" charset="-34"/>
              </a:rPr>
              <a:t>16</a:t>
            </a:r>
            <a:r>
              <a:rPr lang="ru-RU" sz="3600" b="1" baseline="30000" dirty="0">
                <a:solidFill>
                  <a:srgbClr val="C00000"/>
                </a:solidFill>
                <a:latin typeface="Comic Sans MS" pitchFamily="66" charset="0"/>
                <a:cs typeface="AngsanaUPC" pitchFamily="18" charset="-34"/>
              </a:rPr>
              <a:t>00</a:t>
            </a:r>
          </a:p>
          <a:p>
            <a:pPr algn="just"/>
            <a:r>
              <a:rPr lang="ru-RU" sz="3600" b="1" dirty="0">
                <a:solidFill>
                  <a:prstClr val="black"/>
                </a:solidFill>
                <a:latin typeface="Comic Sans MS" pitchFamily="66" charset="0"/>
                <a:cs typeface="AngsanaUPC" pitchFamily="18" charset="-34"/>
              </a:rPr>
              <a:t>Суббота   с </a:t>
            </a:r>
            <a:r>
              <a:rPr lang="ru-RU" sz="3600" b="1" dirty="0">
                <a:solidFill>
                  <a:srgbClr val="C00000"/>
                </a:solidFill>
                <a:latin typeface="Comic Sans MS" pitchFamily="66" charset="0"/>
                <a:cs typeface="AngsanaUPC" pitchFamily="18" charset="-34"/>
              </a:rPr>
              <a:t>9</a:t>
            </a:r>
            <a:r>
              <a:rPr lang="ru-RU" sz="3600" b="1" baseline="30000" dirty="0">
                <a:solidFill>
                  <a:srgbClr val="C00000"/>
                </a:solidFill>
                <a:latin typeface="Comic Sans MS" pitchFamily="66" charset="0"/>
                <a:cs typeface="AngsanaUPC" pitchFamily="18" charset="-34"/>
              </a:rPr>
              <a:t>00</a:t>
            </a:r>
            <a:r>
              <a:rPr lang="ru-RU" sz="3600" b="1" dirty="0">
                <a:solidFill>
                  <a:prstClr val="black"/>
                </a:solidFill>
                <a:latin typeface="Comic Sans MS" pitchFamily="66" charset="0"/>
                <a:cs typeface="AngsanaUPC" pitchFamily="18" charset="-34"/>
              </a:rPr>
              <a:t> до </a:t>
            </a:r>
            <a:r>
              <a:rPr lang="ru-RU" sz="3600" b="1" dirty="0">
                <a:solidFill>
                  <a:srgbClr val="C00000"/>
                </a:solidFill>
                <a:latin typeface="Comic Sans MS" pitchFamily="66" charset="0"/>
                <a:cs typeface="AngsanaUPC" pitchFamily="18" charset="-34"/>
              </a:rPr>
              <a:t>13</a:t>
            </a:r>
            <a:r>
              <a:rPr lang="ru-RU" sz="3600" b="1" baseline="30000" dirty="0">
                <a:solidFill>
                  <a:srgbClr val="C00000"/>
                </a:solidFill>
                <a:latin typeface="Comic Sans MS" pitchFamily="66" charset="0"/>
                <a:cs typeface="AngsanaUPC" pitchFamily="18" charset="-34"/>
              </a:rPr>
              <a:t>00</a:t>
            </a:r>
            <a:r>
              <a:rPr lang="ru-RU" sz="3600" b="1" dirty="0">
                <a:solidFill>
                  <a:prstClr val="black"/>
                </a:solidFill>
                <a:latin typeface="Comic Sans MS" pitchFamily="66" charset="0"/>
                <a:cs typeface="AngsanaUPC" pitchFamily="18" charset="-34"/>
              </a:rPr>
              <a:t> </a:t>
            </a:r>
          </a:p>
        </p:txBody>
      </p:sp>
      <p:sp>
        <p:nvSpPr>
          <p:cNvPr id="2" name="Прямоугольник 1"/>
          <p:cNvSpPr/>
          <p:nvPr/>
        </p:nvSpPr>
        <p:spPr>
          <a:xfrm>
            <a:off x="952451" y="5633966"/>
            <a:ext cx="10718127" cy="923330"/>
          </a:xfrm>
          <a:prstGeom prst="rect">
            <a:avLst/>
          </a:prstGeom>
        </p:spPr>
        <p:txBody>
          <a:bodyPr wrap="none">
            <a:spAutoFit/>
          </a:bodyPr>
          <a:lstStyle/>
          <a:p>
            <a:r>
              <a:rPr lang="ru-RU" sz="5400" b="1" dirty="0">
                <a:ln w="0">
                  <a:solidFill>
                    <a:prstClr val="white"/>
                  </a:solidFill>
                </a:ln>
                <a:effectLst>
                  <a:outerShdw blurRad="38100" dist="25400" dir="5400000" algn="ctr" rotWithShape="0">
                    <a:srgbClr val="6E747A">
                      <a:alpha val="43000"/>
                    </a:srgbClr>
                  </a:outerShdw>
                </a:effectLst>
              </a:rPr>
              <a:t>тел. 8(831)218-22-12 (доб. </a:t>
            </a:r>
            <a:r>
              <a:rPr lang="ru-RU" sz="5400" b="1" dirty="0" smtClean="0">
                <a:ln w="0">
                  <a:solidFill>
                    <a:prstClr val="white"/>
                  </a:solidFill>
                </a:ln>
                <a:effectLst>
                  <a:outerShdw blurRad="38100" dist="25400" dir="5400000" algn="ctr" rotWithShape="0">
                    <a:srgbClr val="6E747A">
                      <a:alpha val="43000"/>
                    </a:srgbClr>
                  </a:outerShdw>
                </a:effectLst>
              </a:rPr>
              <a:t>310, 311</a:t>
            </a:r>
            <a:r>
              <a:rPr lang="ru-RU" sz="5400" b="1" dirty="0">
                <a:ln w="0">
                  <a:solidFill>
                    <a:prstClr val="white"/>
                  </a:solidFill>
                </a:ln>
                <a:effectLst>
                  <a:outerShdw blurRad="38100" dist="25400" dir="5400000" algn="ctr" rotWithShape="0">
                    <a:srgbClr val="6E747A">
                      <a:alpha val="43000"/>
                    </a:srgbClr>
                  </a:outerShdw>
                </a:effectLst>
              </a:rPr>
              <a:t>)</a:t>
            </a:r>
          </a:p>
        </p:txBody>
      </p:sp>
    </p:spTree>
    <p:extLst>
      <p:ext uri="{BB962C8B-B14F-4D97-AF65-F5344CB8AC3E}">
        <p14:creationId xmlns:p14="http://schemas.microsoft.com/office/powerpoint/2010/main" val="23293509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87599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164975" y="13533"/>
            <a:ext cx="7634455" cy="830997"/>
          </a:xfrm>
          <a:prstGeom prst="rect">
            <a:avLst/>
          </a:prstGeom>
          <a:noFill/>
          <a:ln w="9525">
            <a:noFill/>
            <a:miter lim="800000"/>
            <a:headEnd/>
            <a:tailEnd/>
          </a:ln>
        </p:spPr>
        <p:txBody>
          <a:bodyPr wrap="square">
            <a:spAutoFit/>
          </a:bodyPr>
          <a:lstStyle>
            <a:defPPr>
              <a:defRPr lang="ru-RU"/>
            </a:defPPr>
            <a:lvl1pPr algn="ctr">
              <a:defRPr sz="4800" b="1">
                <a:ln w="0">
                  <a:solidFill>
                    <a:prstClr val="white"/>
                  </a:solidFill>
                </a:ln>
                <a:effectLst>
                  <a:outerShdw blurRad="38100" dist="25400" dir="5400000" algn="ctr" rotWithShape="0">
                    <a:srgbClr val="6E747A">
                      <a:alpha val="43000"/>
                    </a:srgbClr>
                  </a:outerShdw>
                </a:effectLst>
              </a:defRPr>
            </a:lvl1pPr>
          </a:lstStyle>
          <a:p>
            <a:r>
              <a:rPr lang="ru-RU" dirty="0" smtClean="0"/>
              <a:t>Основной документ</a:t>
            </a:r>
            <a:endParaRPr lang="ru-RU" dirty="0"/>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023099" y="-603872"/>
            <a:ext cx="1578560" cy="275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Прямоугольник 13"/>
          <p:cNvSpPr/>
          <p:nvPr/>
        </p:nvSpPr>
        <p:spPr>
          <a:xfrm>
            <a:off x="124368" y="1403665"/>
            <a:ext cx="11877031" cy="5170646"/>
          </a:xfrm>
          <a:prstGeom prst="rect">
            <a:avLst/>
          </a:prstGeom>
        </p:spPr>
        <p:txBody>
          <a:bodyPr wrap="square">
            <a:spAutoFit/>
          </a:bodyPr>
          <a:lstStyle/>
          <a:p>
            <a:pPr algn="just">
              <a:spcBef>
                <a:spcPts val="1200"/>
              </a:spcBef>
              <a:spcAft>
                <a:spcPts val="0"/>
              </a:spcAft>
            </a:pPr>
            <a:r>
              <a:rPr lang="ru-RU" sz="2800" b="1" spc="-5" dirty="0" smtClean="0">
                <a:solidFill>
                  <a:srgbClr val="FF0000"/>
                </a:solidFill>
                <a:latin typeface="Times New Roman" panose="02020603050405020304" pitchFamily="18" charset="0"/>
              </a:rPr>
              <a:t>Порядок </a:t>
            </a:r>
            <a:r>
              <a:rPr lang="ru-RU" sz="2800" b="1" spc="-5" dirty="0">
                <a:solidFill>
                  <a:srgbClr val="FF0000"/>
                </a:solidFill>
                <a:latin typeface="Times New Roman" panose="02020603050405020304" pitchFamily="18" charset="0"/>
              </a:rPr>
              <a:t>приема </a:t>
            </a:r>
            <a:r>
              <a:rPr lang="ru-RU" sz="2400" spc="-5" dirty="0">
                <a:latin typeface="Times New Roman" panose="02020603050405020304" pitchFamily="18" charset="0"/>
              </a:rPr>
              <a:t>на обучение по  образовательным программам среднего профессионального образования, утвержденному приказом Министерства образования и науки РФ от 23.01.2014 г </a:t>
            </a:r>
            <a:r>
              <a:rPr lang="ru-RU" sz="2800" b="1" spc="-5" dirty="0">
                <a:solidFill>
                  <a:srgbClr val="FF0000"/>
                </a:solidFill>
                <a:latin typeface="Times New Roman" panose="02020603050405020304" pitchFamily="18" charset="0"/>
              </a:rPr>
              <a:t>№ 36</a:t>
            </a:r>
            <a:r>
              <a:rPr lang="ru-RU" sz="2400" spc="-5" dirty="0">
                <a:latin typeface="Times New Roman" panose="02020603050405020304" pitchFamily="18" charset="0"/>
              </a:rPr>
              <a:t>, вступившему в силу 30 марта 2014 г</a:t>
            </a:r>
            <a:r>
              <a:rPr lang="ru-RU" sz="2400" dirty="0" smtClean="0">
                <a:latin typeface="Times New Roman" panose="02020603050405020304" pitchFamily="18" charset="0"/>
              </a:rPr>
              <a:t>.</a:t>
            </a:r>
          </a:p>
          <a:p>
            <a:pPr algn="just">
              <a:spcAft>
                <a:spcPts val="0"/>
              </a:spcAft>
            </a:pPr>
            <a:endParaRPr lang="ru-RU" sz="2400" dirty="0" smtClean="0">
              <a:latin typeface="Times New Roman" panose="02020603050405020304" pitchFamily="18" charset="0"/>
            </a:endParaRPr>
          </a:p>
          <a:p>
            <a:pPr marL="285750" indent="-285750" algn="just">
              <a:spcAft>
                <a:spcPts val="0"/>
              </a:spcAft>
              <a:buFont typeface="Wingdings" panose="05000000000000000000" pitchFamily="2" charset="2"/>
              <a:buChar char="ü"/>
            </a:pPr>
            <a:r>
              <a:rPr lang="ru-RU" sz="2400" dirty="0" smtClean="0">
                <a:solidFill>
                  <a:srgbClr val="FF0000"/>
                </a:solidFill>
                <a:latin typeface="Times New Roman" panose="02020603050405020304" pitchFamily="18" charset="0"/>
              </a:rPr>
              <a:t>Приказ</a:t>
            </a:r>
            <a:r>
              <a:rPr lang="ru-RU" sz="2400" dirty="0" smtClean="0">
                <a:latin typeface="Times New Roman" panose="02020603050405020304" pitchFamily="18" charset="0"/>
              </a:rPr>
              <a:t> </a:t>
            </a:r>
            <a:r>
              <a:rPr lang="ru-RU" sz="2400" dirty="0">
                <a:latin typeface="Times New Roman" panose="02020603050405020304" pitchFamily="18" charset="0"/>
              </a:rPr>
              <a:t>Министерства образования и науки Российской Федерации </a:t>
            </a:r>
            <a:r>
              <a:rPr lang="ru-RU" sz="2400" dirty="0">
                <a:solidFill>
                  <a:srgbClr val="FF0000"/>
                </a:solidFill>
                <a:latin typeface="Times New Roman" panose="02020603050405020304" pitchFamily="18" charset="0"/>
              </a:rPr>
              <a:t>от 11 декабря 2015 года № 1456 </a:t>
            </a:r>
            <a:r>
              <a:rPr lang="ru-RU" sz="2400" dirty="0">
                <a:latin typeface="Times New Roman" panose="02020603050405020304" pitchFamily="18" charset="0"/>
              </a:rPr>
              <a:t>“</a:t>
            </a:r>
            <a:r>
              <a:rPr lang="ru-RU" sz="2400" dirty="0">
                <a:solidFill>
                  <a:srgbClr val="FF0000"/>
                </a:solidFill>
                <a:latin typeface="Times New Roman" panose="02020603050405020304" pitchFamily="18" charset="0"/>
              </a:rPr>
              <a:t>О внесении изменений в Порядок приема</a:t>
            </a:r>
            <a:r>
              <a:rPr lang="ru-RU" sz="2400" dirty="0">
                <a:latin typeface="Times New Roman" panose="02020603050405020304" pitchFamily="18" charset="0"/>
              </a:rPr>
              <a:t> на обучение по образовательным программам среднего профессионального образования, утвержденный приказом министерства образования и науки Российской Федерации от 23 января 2014 года № 36”, </a:t>
            </a:r>
            <a:endParaRPr lang="ru-RU" sz="2400" dirty="0" smtClean="0">
              <a:latin typeface="Times New Roman" panose="02020603050405020304" pitchFamily="18" charset="0"/>
            </a:endParaRPr>
          </a:p>
          <a:p>
            <a:pPr marL="285750" indent="-285750" algn="just">
              <a:spcBef>
                <a:spcPts val="1200"/>
              </a:spcBef>
              <a:spcAft>
                <a:spcPts val="0"/>
              </a:spcAft>
              <a:buFont typeface="Wingdings" panose="05000000000000000000" pitchFamily="2" charset="2"/>
              <a:buChar char="ü"/>
            </a:pPr>
            <a:r>
              <a:rPr lang="ru-RU" sz="2400" dirty="0">
                <a:solidFill>
                  <a:srgbClr val="FF0000"/>
                </a:solidFill>
                <a:latin typeface="Times New Roman" panose="02020603050405020304" pitchFamily="18" charset="0"/>
              </a:rPr>
              <a:t>П</a:t>
            </a:r>
            <a:r>
              <a:rPr lang="ru-RU" sz="2400" dirty="0" smtClean="0">
                <a:solidFill>
                  <a:srgbClr val="FF0000"/>
                </a:solidFill>
                <a:latin typeface="Times New Roman" panose="02020603050405020304" pitchFamily="18" charset="0"/>
              </a:rPr>
              <a:t>риказ</a:t>
            </a:r>
            <a:r>
              <a:rPr lang="ru-RU" sz="2400" dirty="0" smtClean="0">
                <a:latin typeface="Times New Roman" panose="02020603050405020304" pitchFamily="18" charset="0"/>
              </a:rPr>
              <a:t> </a:t>
            </a:r>
            <a:r>
              <a:rPr lang="ru-RU" sz="2400" dirty="0">
                <a:latin typeface="Times New Roman" panose="02020603050405020304" pitchFamily="18" charset="0"/>
              </a:rPr>
              <a:t>Министерства образования и науки РФ </a:t>
            </a:r>
            <a:r>
              <a:rPr lang="ru-RU" sz="2400" dirty="0">
                <a:solidFill>
                  <a:srgbClr val="FF0000"/>
                </a:solidFill>
                <a:latin typeface="Times New Roman" panose="02020603050405020304" pitchFamily="18" charset="0"/>
              </a:rPr>
              <a:t>от 26 ноября 2018г. №243 «О внесении изменений в Порядок приема</a:t>
            </a:r>
            <a:r>
              <a:rPr lang="ru-RU" sz="2400" dirty="0">
                <a:latin typeface="Times New Roman" panose="02020603050405020304" pitchFamily="18" charset="0"/>
              </a:rPr>
              <a:t> на обучение по образовательным программам среднего профессионального образования, утвержденный приказом Министерства образования и науки Российской Федерации от 23 января 2014 № 36». </a:t>
            </a:r>
            <a:endParaRPr lang="ru-RU" sz="2400" dirty="0">
              <a:effectLst/>
            </a:endParaRPr>
          </a:p>
        </p:txBody>
      </p:sp>
    </p:spTree>
    <p:extLst>
      <p:ext uri="{BB962C8B-B14F-4D97-AF65-F5344CB8AC3E}">
        <p14:creationId xmlns:p14="http://schemas.microsoft.com/office/powerpoint/2010/main" val="10032355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87599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164975" y="13533"/>
            <a:ext cx="7634455" cy="830997"/>
          </a:xfrm>
          <a:prstGeom prst="rect">
            <a:avLst/>
          </a:prstGeom>
          <a:noFill/>
          <a:ln w="9525">
            <a:noFill/>
            <a:miter lim="800000"/>
            <a:headEnd/>
            <a:tailEnd/>
          </a:ln>
        </p:spPr>
        <p:txBody>
          <a:bodyPr wrap="square">
            <a:spAutoFit/>
          </a:bodyPr>
          <a:lstStyle>
            <a:defPPr>
              <a:defRPr lang="ru-RU"/>
            </a:defPPr>
            <a:lvl1pPr algn="ctr">
              <a:defRPr sz="4800" b="1">
                <a:ln w="0">
                  <a:solidFill>
                    <a:prstClr val="white"/>
                  </a:solidFill>
                </a:ln>
                <a:effectLst>
                  <a:outerShdw blurRad="38100" dist="25400" dir="5400000" algn="ctr" rotWithShape="0">
                    <a:srgbClr val="6E747A">
                      <a:alpha val="43000"/>
                    </a:srgbClr>
                  </a:outerShdw>
                </a:effectLst>
              </a:defRPr>
            </a:lvl1pPr>
          </a:lstStyle>
          <a:p>
            <a:r>
              <a:rPr lang="ru-RU" dirty="0"/>
              <a:t>Особенности приема 2019</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621963" y="84696"/>
            <a:ext cx="1030611" cy="1002328"/>
          </a:xfrm>
          <a:prstGeom prst="rect">
            <a:avLst/>
          </a:prstGeom>
        </p:spPr>
      </p:pic>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023099" y="-603872"/>
            <a:ext cx="1578560" cy="275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Прямоугольник 13"/>
          <p:cNvSpPr/>
          <p:nvPr/>
        </p:nvSpPr>
        <p:spPr>
          <a:xfrm>
            <a:off x="157484" y="1209918"/>
            <a:ext cx="11877031" cy="1169551"/>
          </a:xfrm>
          <a:prstGeom prst="rect">
            <a:avLst/>
          </a:prstGeom>
        </p:spPr>
        <p:txBody>
          <a:bodyPr wrap="square">
            <a:spAutoFit/>
          </a:bodyPr>
          <a:lstStyle/>
          <a:p>
            <a:pPr algn="just">
              <a:spcBef>
                <a:spcPts val="1200"/>
              </a:spcBef>
              <a:spcAft>
                <a:spcPts val="0"/>
              </a:spcAft>
            </a:pPr>
            <a:r>
              <a:rPr lang="ru-RU" sz="2800" dirty="0" smtClean="0">
                <a:solidFill>
                  <a:srgbClr val="FF0000"/>
                </a:solidFill>
                <a:latin typeface="Times New Roman" panose="02020603050405020304" pitchFamily="18" charset="0"/>
              </a:rPr>
              <a:t>Приказ</a:t>
            </a:r>
            <a:r>
              <a:rPr lang="ru-RU" sz="2800" dirty="0" smtClean="0">
                <a:latin typeface="Times New Roman" panose="02020603050405020304" pitchFamily="18" charset="0"/>
              </a:rPr>
              <a:t> </a:t>
            </a:r>
            <a:r>
              <a:rPr lang="ru-RU" dirty="0">
                <a:latin typeface="Times New Roman" panose="02020603050405020304" pitchFamily="18" charset="0"/>
              </a:rPr>
              <a:t>Министерства образования и науки РФ </a:t>
            </a:r>
            <a:r>
              <a:rPr lang="ru-RU" sz="2400" dirty="0">
                <a:solidFill>
                  <a:srgbClr val="FF0000"/>
                </a:solidFill>
                <a:latin typeface="Times New Roman" panose="02020603050405020304" pitchFamily="18" charset="0"/>
              </a:rPr>
              <a:t>от 26 ноября 2018г. №243 «О внесении изменений в Порядок приема</a:t>
            </a:r>
            <a:r>
              <a:rPr lang="ru-RU" sz="2400" dirty="0">
                <a:latin typeface="Times New Roman" panose="02020603050405020304" pitchFamily="18" charset="0"/>
              </a:rPr>
              <a:t> </a:t>
            </a:r>
            <a:r>
              <a:rPr lang="ru-RU" dirty="0">
                <a:latin typeface="Times New Roman" panose="02020603050405020304" pitchFamily="18" charset="0"/>
              </a:rPr>
              <a:t>на обучение по образовательным программам среднего профессионального образования, утвержденный приказом Министерства образования и науки Российской Федерации от 23 января 2014 № 36». </a:t>
            </a:r>
            <a:endParaRPr lang="ru-RU" dirty="0">
              <a:effectLst/>
            </a:endParaRPr>
          </a:p>
        </p:txBody>
      </p:sp>
      <p:sp>
        <p:nvSpPr>
          <p:cNvPr id="4" name="Прямоугольник 3"/>
          <p:cNvSpPr/>
          <p:nvPr/>
        </p:nvSpPr>
        <p:spPr>
          <a:xfrm>
            <a:off x="127746" y="3117431"/>
            <a:ext cx="11936506" cy="1938992"/>
          </a:xfrm>
          <a:prstGeom prst="rect">
            <a:avLst/>
          </a:prstGeom>
        </p:spPr>
        <p:txBody>
          <a:bodyPr wrap="square">
            <a:spAutoFit/>
          </a:bodyPr>
          <a:lstStyle/>
          <a:p>
            <a:pPr algn="just">
              <a:spcAft>
                <a:spcPts val="0"/>
              </a:spcAft>
            </a:pPr>
            <a:r>
              <a:rPr lang="ru-RU" sz="2400" dirty="0">
                <a:latin typeface="Times New Roman" panose="02020603050405020304" pitchFamily="18" charset="0"/>
              </a:rPr>
              <a:t>21.4. </a:t>
            </a:r>
            <a:r>
              <a:rPr lang="ru-RU" sz="2400" b="1" dirty="0">
                <a:solidFill>
                  <a:srgbClr val="FF0000"/>
                </a:solidFill>
                <a:latin typeface="Times New Roman" panose="02020603050405020304" pitchFamily="18" charset="0"/>
              </a:rPr>
              <a:t>Поступающие помимо документов</a:t>
            </a:r>
            <a:r>
              <a:rPr lang="ru-RU" sz="2400" dirty="0">
                <a:latin typeface="Times New Roman" panose="02020603050405020304" pitchFamily="18" charset="0"/>
              </a:rPr>
              <a:t>, указанных в пунктах 21.1 – 21.3, </a:t>
            </a:r>
            <a:r>
              <a:rPr lang="ru-RU" sz="2400" dirty="0">
                <a:solidFill>
                  <a:srgbClr val="FF0000"/>
                </a:solidFill>
                <a:latin typeface="Times New Roman" panose="02020603050405020304" pitchFamily="18" charset="0"/>
              </a:rPr>
              <a:t>вправе предоставить </a:t>
            </a:r>
            <a:r>
              <a:rPr lang="ru-RU" sz="2400" dirty="0">
                <a:latin typeface="Times New Roman" panose="02020603050405020304" pitchFamily="18" charset="0"/>
              </a:rPr>
              <a:t>оригинал или ксерокопию документов, подтверждающие результаты индивидуальных достижений, а также </a:t>
            </a:r>
            <a:r>
              <a:rPr lang="ru-RU" sz="2400" dirty="0">
                <a:solidFill>
                  <a:srgbClr val="FF0000"/>
                </a:solidFill>
                <a:latin typeface="Times New Roman" panose="02020603050405020304" pitchFamily="18" charset="0"/>
              </a:rPr>
              <a:t>копию договора о целевом обучении, заверенную заказчиком целевого обучения, или незаверенную копию указанного договора с предъявлением его оригинала.</a:t>
            </a:r>
            <a:endParaRPr lang="ru-RU" sz="2400" dirty="0">
              <a:solidFill>
                <a:srgbClr val="FF0000"/>
              </a:solidFill>
              <a:effectLst/>
            </a:endParaRPr>
          </a:p>
        </p:txBody>
      </p:sp>
    </p:spTree>
    <p:extLst>
      <p:ext uri="{BB962C8B-B14F-4D97-AF65-F5344CB8AC3E}">
        <p14:creationId xmlns:p14="http://schemas.microsoft.com/office/powerpoint/2010/main" val="179621978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rotWithShape="1">
          <a:blip r:embed="rId3">
            <a:extLst>
              <a:ext uri="{28A0092B-C50C-407E-A947-70E740481C1C}">
                <a14:useLocalDpi xmlns:a14="http://schemas.microsoft.com/office/drawing/2010/main" val="0"/>
              </a:ext>
            </a:extLst>
          </a:blip>
          <a:srcRect r="77311"/>
          <a:stretch/>
        </p:blipFill>
        <p:spPr>
          <a:xfrm>
            <a:off x="468583" y="82295"/>
            <a:ext cx="1149886" cy="1173774"/>
          </a:xfrm>
          <a:prstGeom prst="rect">
            <a:avLst/>
          </a:prstGeom>
        </p:spPr>
      </p:pic>
      <p:sp>
        <p:nvSpPr>
          <p:cNvPr id="7" name="TextBox 6"/>
          <p:cNvSpPr txBox="1">
            <a:spLocks noChangeArrowheads="1"/>
          </p:cNvSpPr>
          <p:nvPr/>
        </p:nvSpPr>
        <p:spPr bwMode="auto">
          <a:xfrm>
            <a:off x="2756647" y="82295"/>
            <a:ext cx="7225893" cy="830997"/>
          </a:xfrm>
          <a:prstGeom prst="rect">
            <a:avLst/>
          </a:prstGeom>
          <a:noFill/>
          <a:ln w="9525">
            <a:noFill/>
            <a:miter lim="800000"/>
            <a:headEnd/>
            <a:tailEnd/>
          </a:ln>
        </p:spPr>
        <p:txBody>
          <a:bodyPr wrap="square">
            <a:spAutoFit/>
          </a:bodyPr>
          <a:lstStyle/>
          <a:p>
            <a:pPr algn="ctr" eaLnBrk="1" hangingPunct="1"/>
            <a:r>
              <a:rPr lang="ru-RU" sz="4800" b="1" dirty="0" smtClean="0">
                <a:ln w="0">
                  <a:solidFill>
                    <a:schemeClr val="bg1"/>
                  </a:solidFill>
                </a:ln>
                <a:effectLst>
                  <a:outerShdw blurRad="38100" dist="25400" dir="5400000" algn="ctr" rotWithShape="0">
                    <a:srgbClr val="6E747A">
                      <a:alpha val="43000"/>
                    </a:srgbClr>
                  </a:outerShdw>
                </a:effectLst>
              </a:rPr>
              <a:t>План мероприятия</a:t>
            </a:r>
            <a:endParaRPr lang="ru-RU" sz="4800" b="1" dirty="0">
              <a:ln w="0">
                <a:solidFill>
                  <a:schemeClr val="bg1"/>
                </a:solidFill>
              </a:ln>
              <a:effectLst>
                <a:outerShdw blurRad="38100" dist="25400" dir="5400000" algn="ctr" rotWithShape="0">
                  <a:srgbClr val="6E747A">
                    <a:alpha val="43000"/>
                  </a:srgbClr>
                </a:outerShdw>
              </a:effectLst>
            </a:endParaRPr>
          </a:p>
        </p:txBody>
      </p:sp>
      <p:cxnSp>
        <p:nvCxnSpPr>
          <p:cNvPr id="10" name="Прямая соединительная линия 9"/>
          <p:cNvCxnSpPr/>
          <p:nvPr/>
        </p:nvCxnSpPr>
        <p:spPr bwMode="auto">
          <a:xfrm flipV="1">
            <a:off x="2003612" y="858895"/>
            <a:ext cx="9117106" cy="10520"/>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Группа 1"/>
          <p:cNvGrpSpPr/>
          <p:nvPr/>
        </p:nvGrpSpPr>
        <p:grpSpPr>
          <a:xfrm>
            <a:off x="154058" y="3599131"/>
            <a:ext cx="11943813" cy="2946746"/>
            <a:chOff x="248187" y="3693260"/>
            <a:chExt cx="11943813" cy="2946746"/>
          </a:xfrm>
        </p:grpSpPr>
        <p:sp>
          <p:nvSpPr>
            <p:cNvPr id="8" name="Прямоугольник 7"/>
            <p:cNvSpPr/>
            <p:nvPr/>
          </p:nvSpPr>
          <p:spPr>
            <a:xfrm>
              <a:off x="3612776" y="3910465"/>
              <a:ext cx="8579224" cy="2554545"/>
            </a:xfrm>
            <a:prstGeom prst="rect">
              <a:avLst/>
            </a:prstGeom>
          </p:spPr>
          <p:txBody>
            <a:bodyPr wrap="square">
              <a:spAutoFit/>
            </a:bodyPr>
            <a:lstStyle/>
            <a:p>
              <a:pPr marL="514350" indent="-514350">
                <a:spcBef>
                  <a:spcPts val="600"/>
                </a:spcBef>
                <a:buFont typeface="+mj-lt"/>
                <a:buAutoNum type="arabicPeriod"/>
              </a:pPr>
              <a:r>
                <a:rPr lang="ru-RU" sz="2800" dirty="0" smtClean="0">
                  <a:latin typeface="Times New Roman" panose="02020603050405020304" pitchFamily="18" charset="0"/>
                  <a:cs typeface="Times New Roman" panose="02020603050405020304" pitchFamily="18" charset="0"/>
                </a:rPr>
                <a:t>Информация </a:t>
              </a:r>
              <a:r>
                <a:rPr lang="ru-RU" sz="2800" dirty="0">
                  <a:latin typeface="Times New Roman" panose="02020603050405020304" pitchFamily="18" charset="0"/>
                  <a:cs typeface="Times New Roman" panose="02020603050405020304" pitchFamily="18" charset="0"/>
                </a:rPr>
                <a:t>по среднему баллу 2018, 2017, 2016</a:t>
              </a:r>
              <a:endParaRPr lang="en-US" sz="2800" dirty="0">
                <a:latin typeface="Times New Roman" panose="02020603050405020304" pitchFamily="18" charset="0"/>
                <a:cs typeface="Times New Roman" panose="02020603050405020304" pitchFamily="18" charset="0"/>
              </a:endParaRPr>
            </a:p>
            <a:p>
              <a:pPr marL="514350" indent="-514350">
                <a:spcBef>
                  <a:spcPts val="600"/>
                </a:spcBef>
                <a:buFont typeface="+mj-lt"/>
                <a:buAutoNum type="arabicPeriod"/>
              </a:pPr>
              <a:r>
                <a:rPr lang="ru-RU" sz="2800" dirty="0" smtClean="0">
                  <a:latin typeface="Times New Roman" panose="02020603050405020304" pitchFamily="18" charset="0"/>
                  <a:cs typeface="Times New Roman" panose="02020603050405020304" pitchFamily="18" charset="0"/>
                </a:rPr>
                <a:t>Организация </a:t>
              </a:r>
              <a:r>
                <a:rPr lang="ru-RU" sz="2800" dirty="0">
                  <a:latin typeface="Times New Roman" panose="02020603050405020304" pitchFamily="18" charset="0"/>
                  <a:cs typeface="Times New Roman" panose="02020603050405020304" pitchFamily="18" charset="0"/>
                </a:rPr>
                <a:t>приема 201</a:t>
              </a:r>
              <a:r>
                <a:rPr lang="en-US" sz="2800" dirty="0">
                  <a:latin typeface="Times New Roman" panose="02020603050405020304" pitchFamily="18" charset="0"/>
                  <a:cs typeface="Times New Roman" panose="02020603050405020304" pitchFamily="18" charset="0"/>
                </a:rPr>
                <a:t>9</a:t>
              </a:r>
              <a:r>
                <a:rPr lang="ru-RU" sz="2800" dirty="0">
                  <a:latin typeface="Times New Roman" panose="02020603050405020304" pitchFamily="18" charset="0"/>
                  <a:cs typeface="Times New Roman" panose="02020603050405020304" pitchFamily="18" charset="0"/>
                </a:rPr>
                <a:t> года</a:t>
              </a:r>
              <a:endParaRPr lang="ru-RU" sz="2800" dirty="0" smtClean="0">
                <a:latin typeface="Times New Roman" panose="02020603050405020304" pitchFamily="18" charset="0"/>
                <a:cs typeface="Times New Roman" panose="02020603050405020304" pitchFamily="18" charset="0"/>
              </a:endParaRPr>
            </a:p>
            <a:p>
              <a:pPr marL="514350" indent="-514350">
                <a:spcBef>
                  <a:spcPts val="600"/>
                </a:spcBef>
                <a:buFont typeface="+mj-lt"/>
                <a:buAutoNum type="arabicPeriod"/>
              </a:pPr>
              <a:r>
                <a:rPr lang="ru-RU" sz="2800" dirty="0" smtClean="0">
                  <a:latin typeface="Times New Roman" panose="02020603050405020304" pitchFamily="18" charset="0"/>
                  <a:cs typeface="Times New Roman" panose="02020603050405020304" pitchFamily="18" charset="0"/>
                </a:rPr>
                <a:t>Знакомство с </a:t>
              </a:r>
              <a:r>
                <a:rPr lang="en-US" sz="2800" dirty="0" smtClean="0">
                  <a:latin typeface="Times New Roman" panose="02020603050405020304" pitchFamily="18" charset="0"/>
                  <a:cs typeface="Times New Roman" panose="02020603050405020304" pitchFamily="18" charset="0"/>
                </a:rPr>
                <a:t>I </a:t>
              </a:r>
              <a:r>
                <a:rPr lang="ru-RU" sz="2800" dirty="0" smtClean="0">
                  <a:latin typeface="Times New Roman" panose="02020603050405020304" pitchFamily="18" charset="0"/>
                  <a:cs typeface="Times New Roman" panose="02020603050405020304" pitchFamily="18" charset="0"/>
                </a:rPr>
                <a:t>корпусом</a:t>
              </a:r>
            </a:p>
            <a:p>
              <a:pPr marL="514350" indent="-514350">
                <a:spcBef>
                  <a:spcPts val="600"/>
                </a:spcBef>
                <a:buFont typeface="+mj-lt"/>
                <a:buAutoNum type="arabicPeriod"/>
              </a:pPr>
              <a:r>
                <a:rPr lang="ru-RU" sz="2800" dirty="0" smtClean="0">
                  <a:latin typeface="Times New Roman" panose="02020603050405020304" pitchFamily="18" charset="0"/>
                  <a:cs typeface="Times New Roman" panose="02020603050405020304" pitchFamily="18" charset="0"/>
                </a:rPr>
                <a:t>Знакомство со </a:t>
              </a:r>
              <a:r>
                <a:rPr lang="en-US" sz="2800" dirty="0" smtClean="0">
                  <a:latin typeface="Times New Roman" panose="02020603050405020304" pitchFamily="18" charset="0"/>
                  <a:cs typeface="Times New Roman" panose="02020603050405020304" pitchFamily="18" charset="0"/>
                </a:rPr>
                <a:t>II </a:t>
              </a:r>
              <a:r>
                <a:rPr lang="ru-RU" sz="2800" dirty="0" smtClean="0">
                  <a:latin typeface="Times New Roman" panose="02020603050405020304" pitchFamily="18" charset="0"/>
                  <a:cs typeface="Times New Roman" panose="02020603050405020304" pitchFamily="18" charset="0"/>
                </a:rPr>
                <a:t>корпусом</a:t>
              </a:r>
            </a:p>
            <a:p>
              <a:pPr marL="514350" indent="-514350">
                <a:spcBef>
                  <a:spcPts val="600"/>
                </a:spcBef>
                <a:buFont typeface="+mj-lt"/>
                <a:buAutoNum type="arabicPeriod"/>
              </a:pPr>
              <a:r>
                <a:rPr lang="ru-RU" sz="2800" dirty="0" smtClean="0">
                  <a:latin typeface="Times New Roman" panose="02020603050405020304" pitchFamily="18" charset="0"/>
                  <a:cs typeface="Times New Roman" panose="02020603050405020304" pitchFamily="18" charset="0"/>
                </a:rPr>
                <a:t>Вопрос-ответ</a:t>
              </a:r>
            </a:p>
          </p:txBody>
        </p:sp>
        <p:cxnSp>
          <p:nvCxnSpPr>
            <p:cNvPr id="13" name="Прямая соединительная линия 12"/>
            <p:cNvCxnSpPr/>
            <p:nvPr/>
          </p:nvCxnSpPr>
          <p:spPr bwMode="auto">
            <a:xfrm flipH="1">
              <a:off x="3435980" y="3693260"/>
              <a:ext cx="6467" cy="294674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248187" y="4602963"/>
              <a:ext cx="2733529" cy="584775"/>
            </a:xfrm>
            <a:prstGeom prst="rect">
              <a:avLst/>
            </a:prstGeom>
            <a:noFill/>
            <a:ln w="9525">
              <a:noFill/>
              <a:miter lim="800000"/>
              <a:headEnd/>
              <a:tailEnd/>
            </a:ln>
          </p:spPr>
          <p:txBody>
            <a:bodyPr wrap="square">
              <a:spAutoFit/>
            </a:bodyPr>
            <a:lstStyle/>
            <a:p>
              <a:pPr algn="ctr" eaLnBrk="1" hangingPunct="1"/>
              <a:r>
                <a:rPr lang="ru-RU" sz="3200" b="1" dirty="0" smtClean="0">
                  <a:solidFill>
                    <a:srgbClr val="C00000"/>
                  </a:solidFill>
                  <a:latin typeface="Times New Roman" pitchFamily="18" charset="0"/>
                  <a:cs typeface="Times New Roman" pitchFamily="18" charset="0"/>
                </a:rPr>
                <a:t>Актовый зал</a:t>
              </a:r>
              <a:endParaRPr lang="ru-RU" sz="3200" b="1" dirty="0">
                <a:latin typeface="Times New Roman" pitchFamily="18" charset="0"/>
                <a:cs typeface="Times New Roman" pitchFamily="18" charset="0"/>
              </a:endParaRPr>
            </a:p>
          </p:txBody>
        </p:sp>
      </p:grpSp>
      <p:sp>
        <p:nvSpPr>
          <p:cNvPr id="14" name="Надпись 67"/>
          <p:cNvSpPr txBox="1"/>
          <p:nvPr/>
        </p:nvSpPr>
        <p:spPr>
          <a:xfrm>
            <a:off x="2393577" y="1160317"/>
            <a:ext cx="8727141" cy="188344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901700" indent="-901700">
              <a:spcBef>
                <a:spcPts val="300"/>
              </a:spcBef>
            </a:pP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11</a:t>
            </a:r>
            <a:r>
              <a:rPr lang="ru-RU" sz="2800" b="1" baseline="300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00</a:t>
            </a: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- 12</a:t>
            </a:r>
            <a:r>
              <a:rPr lang="ru-RU" sz="2800" b="1" baseline="30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00</a:t>
            </a: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Выступление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администрации колледжа</a:t>
            </a:r>
            <a:endParaRPr lang="ru-RU" sz="2800" dirty="0">
              <a:effectLst/>
              <a:ea typeface="Calibri" panose="020F0502020204030204" pitchFamily="34" charset="0"/>
              <a:cs typeface="Times New Roman" panose="02020603050405020304" pitchFamily="18" charset="0"/>
            </a:endParaRPr>
          </a:p>
          <a:p>
            <a:pPr>
              <a:spcBef>
                <a:spcPts val="300"/>
              </a:spcBef>
            </a:pP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12</a:t>
            </a:r>
            <a:r>
              <a:rPr lang="ru-RU" sz="2800" b="1" baseline="30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00</a:t>
            </a: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- 12</a:t>
            </a:r>
            <a:r>
              <a:rPr lang="ru-RU" sz="2800" b="1" baseline="30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30</a:t>
            </a: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Беседа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«Вопрос-ответ»</a:t>
            </a:r>
            <a:endParaRPr lang="ru-RU" sz="2800" dirty="0">
              <a:effectLst/>
              <a:ea typeface="Calibri" panose="020F0502020204030204" pitchFamily="34" charset="0"/>
              <a:cs typeface="Times New Roman" panose="02020603050405020304" pitchFamily="18" charset="0"/>
            </a:endParaRPr>
          </a:p>
          <a:p>
            <a:pPr>
              <a:spcBef>
                <a:spcPts val="300"/>
              </a:spcBef>
            </a:pP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12</a:t>
            </a:r>
            <a:r>
              <a:rPr lang="ru-RU" sz="2800" b="1" baseline="30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30</a:t>
            </a:r>
            <a:r>
              <a:rPr lang="ru-RU"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- 13</a:t>
            </a:r>
            <a:r>
              <a:rPr lang="ru-RU" sz="2800" b="1" baseline="300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00 </a:t>
            </a: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Беседа с зав. отделениями</a:t>
            </a:r>
          </a:p>
          <a:p>
            <a:pPr>
              <a:spcBef>
                <a:spcPts val="300"/>
              </a:spcBef>
            </a:pP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13</a:t>
            </a:r>
            <a:r>
              <a:rPr lang="ru-RU" sz="2800" b="1" baseline="300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00</a:t>
            </a: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- 14</a:t>
            </a:r>
            <a:r>
              <a:rPr lang="ru-RU" sz="2800" b="1" baseline="300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00</a:t>
            </a:r>
            <a:r>
              <a:rPr lang="ru-RU"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Профессиональные пробы</a:t>
            </a:r>
            <a:endParaRPr lang="ru-RU"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67131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87599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164975" y="13533"/>
            <a:ext cx="7634455" cy="830997"/>
          </a:xfrm>
          <a:prstGeom prst="rect">
            <a:avLst/>
          </a:prstGeom>
          <a:noFill/>
          <a:ln w="9525">
            <a:noFill/>
            <a:miter lim="800000"/>
            <a:headEnd/>
            <a:tailEnd/>
          </a:ln>
        </p:spPr>
        <p:txBody>
          <a:bodyPr wrap="square">
            <a:spAutoFit/>
          </a:bodyPr>
          <a:lstStyle>
            <a:defPPr>
              <a:defRPr lang="ru-RU"/>
            </a:defPPr>
            <a:lvl1pPr algn="ctr">
              <a:defRPr sz="4800" b="1">
                <a:ln w="0">
                  <a:solidFill>
                    <a:prstClr val="white"/>
                  </a:solidFill>
                </a:ln>
                <a:effectLst>
                  <a:outerShdw blurRad="38100" dist="25400" dir="5400000" algn="ctr" rotWithShape="0">
                    <a:srgbClr val="6E747A">
                      <a:alpha val="43000"/>
                    </a:srgbClr>
                  </a:outerShdw>
                </a:effectLst>
              </a:defRPr>
            </a:lvl1pPr>
          </a:lstStyle>
          <a:p>
            <a:r>
              <a:rPr lang="ru-RU" dirty="0" smtClean="0"/>
              <a:t>Целевое обучение</a:t>
            </a:r>
            <a:endParaRPr lang="ru-RU" dirty="0"/>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621963" y="84696"/>
            <a:ext cx="1030611" cy="1002328"/>
          </a:xfrm>
          <a:prstGeom prst="rect">
            <a:avLst/>
          </a:prstGeom>
        </p:spPr>
      </p:pic>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023099" y="-603872"/>
            <a:ext cx="1578560" cy="275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758019" y="1284211"/>
            <a:ext cx="10448365" cy="1200329"/>
          </a:xfrm>
          <a:prstGeom prst="rect">
            <a:avLst/>
          </a:prstGeom>
        </p:spPr>
        <p:txBody>
          <a:bodyPr wrap="square">
            <a:spAutoFit/>
          </a:bodyPr>
          <a:lstStyle/>
          <a:p>
            <a:pPr marL="571500" indent="-571500" algn="just">
              <a:spcAft>
                <a:spcPts val="0"/>
              </a:spcAft>
              <a:buFont typeface="Wingdings" panose="05000000000000000000" pitchFamily="2" charset="2"/>
              <a:buChar char="ü"/>
            </a:pPr>
            <a:r>
              <a:rPr lang="ru-RU" sz="3600" dirty="0" smtClean="0">
                <a:solidFill>
                  <a:srgbClr val="FF0000"/>
                </a:solidFill>
                <a:latin typeface="Times New Roman" panose="02020603050405020304" pitchFamily="18" charset="0"/>
              </a:rPr>
              <a:t>Целевой прием </a:t>
            </a:r>
            <a:r>
              <a:rPr lang="ru-RU" sz="3600" dirty="0" smtClean="0">
                <a:latin typeface="Times New Roman" panose="02020603050405020304" pitchFamily="18" charset="0"/>
              </a:rPr>
              <a:t>и </a:t>
            </a:r>
            <a:r>
              <a:rPr lang="ru-RU" sz="3600" dirty="0">
                <a:solidFill>
                  <a:srgbClr val="FF0000"/>
                </a:solidFill>
                <a:latin typeface="Times New Roman" panose="02020603050405020304" pitchFamily="18" charset="0"/>
              </a:rPr>
              <a:t>Ц</a:t>
            </a:r>
            <a:r>
              <a:rPr lang="ru-RU" sz="3600" dirty="0" smtClean="0">
                <a:solidFill>
                  <a:srgbClr val="FF0000"/>
                </a:solidFill>
                <a:latin typeface="Times New Roman" panose="02020603050405020304" pitchFamily="18" charset="0"/>
              </a:rPr>
              <a:t>елевое обучение </a:t>
            </a:r>
            <a:r>
              <a:rPr lang="ru-RU" sz="3600" dirty="0" smtClean="0">
                <a:latin typeface="Times New Roman" panose="02020603050405020304" pitchFamily="18" charset="0"/>
              </a:rPr>
              <a:t>есть </a:t>
            </a:r>
            <a:r>
              <a:rPr lang="ru-RU" sz="3600" b="1" dirty="0" smtClean="0">
                <a:latin typeface="Times New Roman" panose="02020603050405020304" pitchFamily="18" charset="0"/>
              </a:rPr>
              <a:t>разница</a:t>
            </a:r>
            <a:r>
              <a:rPr lang="ru-RU" sz="3600" dirty="0" smtClean="0">
                <a:latin typeface="Times New Roman" panose="02020603050405020304" pitchFamily="18" charset="0"/>
              </a:rPr>
              <a:t>?</a:t>
            </a:r>
            <a:endParaRPr lang="ru-RU" sz="3600" dirty="0">
              <a:solidFill>
                <a:srgbClr val="FF0000"/>
              </a:solidFill>
              <a:effectLst/>
            </a:endParaRPr>
          </a:p>
        </p:txBody>
      </p:sp>
      <p:sp>
        <p:nvSpPr>
          <p:cNvPr id="8" name="Прямоугольник 7"/>
          <p:cNvSpPr/>
          <p:nvPr/>
        </p:nvSpPr>
        <p:spPr>
          <a:xfrm>
            <a:off x="3981245" y="2453763"/>
            <a:ext cx="2307293" cy="707886"/>
          </a:xfrm>
          <a:prstGeom prst="rect">
            <a:avLst/>
          </a:prstGeom>
        </p:spPr>
        <p:txBody>
          <a:bodyPr wrap="square">
            <a:spAutoFit/>
          </a:bodyPr>
          <a:lstStyle/>
          <a:p>
            <a:pPr marL="571500" indent="-571500" algn="just">
              <a:spcAft>
                <a:spcPts val="0"/>
              </a:spcAft>
              <a:buFont typeface="Wingdings" panose="05000000000000000000" pitchFamily="2" charset="2"/>
              <a:buChar char="ü"/>
            </a:pPr>
            <a:r>
              <a:rPr lang="ru-RU" sz="4000" b="1" dirty="0" smtClean="0">
                <a:solidFill>
                  <a:srgbClr val="C00000"/>
                </a:solidFill>
                <a:latin typeface="Times New Roman" panose="02020603050405020304" pitchFamily="18" charset="0"/>
              </a:rPr>
              <a:t>ЕСТЬ!</a:t>
            </a:r>
            <a:endParaRPr lang="ru-RU" sz="4000" b="1" dirty="0">
              <a:solidFill>
                <a:srgbClr val="C00000"/>
              </a:solidFill>
              <a:effectLst/>
            </a:endParaRPr>
          </a:p>
        </p:txBody>
      </p:sp>
      <p:sp>
        <p:nvSpPr>
          <p:cNvPr id="9" name="Прямоугольник 8"/>
          <p:cNvSpPr/>
          <p:nvPr/>
        </p:nvSpPr>
        <p:spPr>
          <a:xfrm>
            <a:off x="1369154" y="3654667"/>
            <a:ext cx="8063604" cy="646331"/>
          </a:xfrm>
          <a:prstGeom prst="rect">
            <a:avLst/>
          </a:prstGeom>
        </p:spPr>
        <p:txBody>
          <a:bodyPr wrap="square">
            <a:spAutoFit/>
          </a:bodyPr>
          <a:lstStyle/>
          <a:p>
            <a:pPr algn="just">
              <a:spcAft>
                <a:spcPts val="0"/>
              </a:spcAft>
            </a:pPr>
            <a:r>
              <a:rPr lang="ru-RU" sz="3600" b="1" dirty="0" smtClean="0">
                <a:solidFill>
                  <a:srgbClr val="FF0000"/>
                </a:solidFill>
                <a:latin typeface="Times New Roman" panose="02020603050405020304" pitchFamily="18" charset="0"/>
              </a:rPr>
              <a:t>Целевого </a:t>
            </a:r>
            <a:r>
              <a:rPr lang="ru-RU" sz="3600" b="1" smtClean="0">
                <a:solidFill>
                  <a:srgbClr val="FF0000"/>
                </a:solidFill>
                <a:latin typeface="Times New Roman" panose="02020603050405020304" pitchFamily="18" charset="0"/>
              </a:rPr>
              <a:t>приема </a:t>
            </a:r>
            <a:r>
              <a:rPr lang="ru-RU" sz="3600" b="1" smtClean="0">
                <a:latin typeface="Times New Roman" panose="02020603050405020304" pitchFamily="18" charset="0"/>
              </a:rPr>
              <a:t>НЕТ</a:t>
            </a:r>
            <a:endParaRPr lang="ru-RU" sz="3600" b="1" dirty="0">
              <a:solidFill>
                <a:srgbClr val="FF0000"/>
              </a:solidFill>
              <a:effectLst/>
            </a:endParaRPr>
          </a:p>
        </p:txBody>
      </p:sp>
      <p:sp>
        <p:nvSpPr>
          <p:cNvPr id="10" name="Прямоугольник 9"/>
          <p:cNvSpPr/>
          <p:nvPr/>
        </p:nvSpPr>
        <p:spPr>
          <a:xfrm>
            <a:off x="3981245" y="4824794"/>
            <a:ext cx="7531297" cy="646331"/>
          </a:xfrm>
          <a:prstGeom prst="rect">
            <a:avLst/>
          </a:prstGeom>
        </p:spPr>
        <p:txBody>
          <a:bodyPr wrap="square">
            <a:spAutoFit/>
          </a:bodyPr>
          <a:lstStyle/>
          <a:p>
            <a:pPr algn="just">
              <a:spcAft>
                <a:spcPts val="0"/>
              </a:spcAft>
            </a:pPr>
            <a:r>
              <a:rPr lang="ru-RU" sz="3600" b="1" dirty="0" smtClean="0">
                <a:solidFill>
                  <a:srgbClr val="FF0000"/>
                </a:solidFill>
                <a:latin typeface="Times New Roman" panose="02020603050405020304" pitchFamily="18" charset="0"/>
              </a:rPr>
              <a:t>Целевое обучение </a:t>
            </a:r>
            <a:r>
              <a:rPr lang="ru-RU" sz="3600" b="1" dirty="0" smtClean="0">
                <a:latin typeface="Times New Roman" panose="02020603050405020304" pitchFamily="18" charset="0"/>
              </a:rPr>
              <a:t>ВОЗМОЖНО</a:t>
            </a:r>
            <a:endParaRPr lang="ru-RU" sz="3600" b="1" dirty="0">
              <a:solidFill>
                <a:srgbClr val="FF0000"/>
              </a:solidFill>
              <a:effectLst/>
            </a:endParaRPr>
          </a:p>
        </p:txBody>
      </p:sp>
    </p:spTree>
    <p:extLst>
      <p:ext uri="{BB962C8B-B14F-4D97-AF65-F5344CB8AC3E}">
        <p14:creationId xmlns:p14="http://schemas.microsoft.com/office/powerpoint/2010/main" val="42392076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87599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164975" y="13533"/>
            <a:ext cx="7634455" cy="830997"/>
          </a:xfrm>
          <a:prstGeom prst="rect">
            <a:avLst/>
          </a:prstGeom>
          <a:noFill/>
          <a:ln w="9525">
            <a:noFill/>
            <a:miter lim="800000"/>
            <a:headEnd/>
            <a:tailEnd/>
          </a:ln>
        </p:spPr>
        <p:txBody>
          <a:bodyPr wrap="square">
            <a:spAutoFit/>
          </a:bodyPr>
          <a:lstStyle>
            <a:defPPr>
              <a:defRPr lang="ru-RU"/>
            </a:defPPr>
            <a:lvl1pPr algn="ctr">
              <a:defRPr sz="4800" b="1">
                <a:ln w="0">
                  <a:solidFill>
                    <a:prstClr val="white"/>
                  </a:solidFill>
                </a:ln>
                <a:effectLst>
                  <a:outerShdw blurRad="38100" dist="25400" dir="5400000" algn="ctr" rotWithShape="0">
                    <a:srgbClr val="6E747A">
                      <a:alpha val="43000"/>
                    </a:srgbClr>
                  </a:outerShdw>
                </a:effectLst>
              </a:defRPr>
            </a:lvl1pPr>
          </a:lstStyle>
          <a:p>
            <a:r>
              <a:rPr lang="ru-RU" dirty="0"/>
              <a:t>Особенности приема 2019</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621963" y="84696"/>
            <a:ext cx="1030611" cy="1002328"/>
          </a:xfrm>
          <a:prstGeom prst="rect">
            <a:avLst/>
          </a:prstGeom>
        </p:spPr>
      </p:pic>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023099" y="-603872"/>
            <a:ext cx="1578560" cy="275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621963" y="1171719"/>
            <a:ext cx="11171108" cy="5386090"/>
          </a:xfrm>
          <a:prstGeom prst="rect">
            <a:avLst/>
          </a:prstGeom>
        </p:spPr>
        <p:txBody>
          <a:bodyPr wrap="square">
            <a:spAutoFit/>
          </a:bodyPr>
          <a:lstStyle/>
          <a:p>
            <a:pPr indent="538163" algn="just">
              <a:spcAft>
                <a:spcPts val="0"/>
              </a:spcAft>
            </a:pPr>
            <a:r>
              <a:rPr lang="ru-RU" sz="2400" dirty="0" smtClean="0">
                <a:latin typeface="Times New Roman" panose="02020603050405020304" pitchFamily="18" charset="0"/>
              </a:rPr>
              <a:t>43. </a:t>
            </a:r>
            <a:r>
              <a:rPr lang="ru-RU" sz="2000" dirty="0" smtClean="0">
                <a:latin typeface="Times New Roman" panose="02020603050405020304" pitchFamily="18" charset="0"/>
              </a:rPr>
              <a:t>….</a:t>
            </a:r>
          </a:p>
          <a:p>
            <a:pPr indent="538163" algn="just">
              <a:spcAft>
                <a:spcPts val="0"/>
              </a:spcAft>
            </a:pPr>
            <a:r>
              <a:rPr lang="ru-RU" sz="2000" dirty="0">
                <a:latin typeface="Times New Roman" panose="02020603050405020304" pitchFamily="18" charset="0"/>
              </a:rPr>
              <a:t>В случае если численность поступающих, включая поступающих, успешно прошедших вступительные испытания превышает количество мест, финансовое обеспечение которых осуществляется за счет бюджетных ассигнований бюджета Нижегородской области, колледж осуществляет прием на обучение по образовательным программам среднего профессионального образования на основе результатов освоения поступающими образовательной программы основного общего или среднего общего образования, указанных в представленных поступающими документа об образовании и (или) документах об образовании и о квалификации, результатов индивидуальных достижений, сведения о которых поступающий вправе представить при приеме, а также наличия договора о целевом обучении с организациями, указанными в части 1 статьи 71 Федерального закона .</a:t>
            </a:r>
            <a:endParaRPr lang="ru-RU" sz="2000" dirty="0" smtClean="0">
              <a:latin typeface="Times New Roman" panose="02020603050405020304" pitchFamily="18" charset="0"/>
            </a:endParaRPr>
          </a:p>
          <a:p>
            <a:pPr indent="538163" algn="just">
              <a:spcAft>
                <a:spcPts val="0"/>
              </a:spcAft>
            </a:pPr>
            <a:r>
              <a:rPr lang="ru-RU" sz="2000" dirty="0" smtClean="0">
                <a:solidFill>
                  <a:srgbClr val="FF0000"/>
                </a:solidFill>
                <a:latin typeface="Times New Roman" panose="02020603050405020304" pitchFamily="18" charset="0"/>
              </a:rPr>
              <a:t>Результаты </a:t>
            </a:r>
            <a:r>
              <a:rPr lang="ru-RU" sz="2000" dirty="0">
                <a:solidFill>
                  <a:srgbClr val="FF0000"/>
                </a:solidFill>
                <a:latin typeface="Times New Roman" panose="02020603050405020304" pitchFamily="18" charset="0"/>
              </a:rPr>
              <a:t>индивидуальных достижений и (или) наличие договора о целевом обучении учитываются при равенстве результатов освоения поступающими образовательной программы основного общего или среднего общего образования, указанных в представленных поступающими документах об образовании и (или) документах об образовании и о квалификации.</a:t>
            </a:r>
            <a:endParaRPr lang="ru-RU" sz="2000" dirty="0">
              <a:solidFill>
                <a:srgbClr val="FF0000"/>
              </a:solidFill>
            </a:endParaRPr>
          </a:p>
          <a:p>
            <a:pPr indent="538163" algn="just">
              <a:spcAft>
                <a:spcPts val="0"/>
              </a:spcAft>
            </a:pPr>
            <a:r>
              <a:rPr lang="ru-RU" sz="2000" dirty="0">
                <a:solidFill>
                  <a:srgbClr val="FF0000"/>
                </a:solidFill>
                <a:latin typeface="Times New Roman" panose="02020603050405020304" pitchFamily="18" charset="0"/>
              </a:rPr>
              <a:t>При наличии результатов индивидуальных достижений и договора о целевом обучении учитывается в первую очередь договор о целевом обучении.</a:t>
            </a:r>
            <a:endParaRPr lang="ru-RU" sz="2000" dirty="0">
              <a:solidFill>
                <a:srgbClr val="FF0000"/>
              </a:solidFill>
              <a:effectLst/>
            </a:endParaRPr>
          </a:p>
        </p:txBody>
      </p:sp>
    </p:spTree>
    <p:extLst>
      <p:ext uri="{BB962C8B-B14F-4D97-AF65-F5344CB8AC3E}">
        <p14:creationId xmlns:p14="http://schemas.microsoft.com/office/powerpoint/2010/main" val="13002482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87599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164975" y="13533"/>
            <a:ext cx="7634455" cy="830997"/>
          </a:xfrm>
          <a:prstGeom prst="rect">
            <a:avLst/>
          </a:prstGeom>
          <a:noFill/>
          <a:ln w="9525">
            <a:noFill/>
            <a:miter lim="800000"/>
            <a:headEnd/>
            <a:tailEnd/>
          </a:ln>
        </p:spPr>
        <p:txBody>
          <a:bodyPr wrap="square">
            <a:spAutoFit/>
          </a:bodyPr>
          <a:lstStyle>
            <a:defPPr>
              <a:defRPr lang="ru-RU"/>
            </a:defPPr>
            <a:lvl1pPr algn="ctr">
              <a:defRPr sz="4800" b="1">
                <a:ln w="0">
                  <a:solidFill>
                    <a:prstClr val="white"/>
                  </a:solidFill>
                </a:ln>
                <a:effectLst>
                  <a:outerShdw blurRad="38100" dist="25400" dir="5400000" algn="ctr" rotWithShape="0">
                    <a:srgbClr val="6E747A">
                      <a:alpha val="43000"/>
                    </a:srgbClr>
                  </a:outerShdw>
                </a:effectLst>
              </a:defRPr>
            </a:lvl1pPr>
          </a:lstStyle>
          <a:p>
            <a:r>
              <a:rPr lang="ru-RU" dirty="0"/>
              <a:t>Особенности приема 2019</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621963" y="84696"/>
            <a:ext cx="1030611" cy="1002328"/>
          </a:xfrm>
          <a:prstGeom prst="rect">
            <a:avLst/>
          </a:prstGeom>
        </p:spPr>
      </p:pic>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023099" y="-603872"/>
            <a:ext cx="1578560" cy="275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110620" y="1305575"/>
            <a:ext cx="12000697" cy="5432256"/>
          </a:xfrm>
          <a:prstGeom prst="rect">
            <a:avLst/>
          </a:prstGeom>
        </p:spPr>
        <p:txBody>
          <a:bodyPr wrap="square">
            <a:spAutoFit/>
          </a:bodyPr>
          <a:lstStyle/>
          <a:p>
            <a:pPr algn="just">
              <a:spcAft>
                <a:spcPts val="0"/>
              </a:spcAft>
            </a:pPr>
            <a:r>
              <a:rPr lang="ru-RU" sz="2400" dirty="0">
                <a:latin typeface="Times New Roman" panose="02020603050405020304" pitchFamily="18" charset="0"/>
              </a:rPr>
              <a:t>43.1. </a:t>
            </a:r>
            <a:r>
              <a:rPr lang="ru-RU" sz="2800" b="1" dirty="0">
                <a:solidFill>
                  <a:srgbClr val="FF0000"/>
                </a:solidFill>
                <a:latin typeface="Times New Roman" panose="02020603050405020304" pitchFamily="18" charset="0"/>
              </a:rPr>
              <a:t>При приеме на обучение </a:t>
            </a:r>
            <a:r>
              <a:rPr lang="ru-RU" sz="2000" dirty="0">
                <a:latin typeface="Times New Roman" panose="02020603050405020304" pitchFamily="18" charset="0"/>
              </a:rPr>
              <a:t>по образовательным программам образовательной организацией </a:t>
            </a:r>
            <a:r>
              <a:rPr lang="ru-RU" sz="2400" dirty="0">
                <a:solidFill>
                  <a:srgbClr val="FF0000"/>
                </a:solidFill>
                <a:latin typeface="Times New Roman" panose="02020603050405020304" pitchFamily="18" charset="0"/>
              </a:rPr>
              <a:t>учитываются следующие результаты индивидуальных достижений</a:t>
            </a:r>
            <a:r>
              <a:rPr lang="ru-RU" sz="2000" dirty="0">
                <a:latin typeface="Times New Roman" panose="02020603050405020304" pitchFamily="18" charset="0"/>
              </a:rPr>
              <a:t>:</a:t>
            </a:r>
            <a:endParaRPr lang="ru-RU" sz="2000" dirty="0"/>
          </a:p>
          <a:p>
            <a:pPr indent="444500" algn="just">
              <a:spcBef>
                <a:spcPts val="600"/>
              </a:spcBef>
            </a:pPr>
            <a:r>
              <a:rPr lang="ru-RU" sz="2000" dirty="0">
                <a:latin typeface="Times New Roman" panose="02020603050405020304" pitchFamily="18" charset="0"/>
              </a:rPr>
              <a:t>1) наличие статуса победителя и призера в олимпиадах и иных интеллектуальных и (или) творческих конкурсах, мероприятиях, направленных на развитие интеллектуальных и творческих способностей, способностей к занятиям физической культурой и спортом, интереса к научной (научно-исследовательской), инженерно-технической, изобретательской, творческой, физкультурно-спортивной деятельности, а также на пропаганду научных знаний, творческих и спортивных достижений в соответствии с постановлением Правительства Российской Федерации от 17 ноября 2015 г. N 1239 "Об утверждении Правил выявления детей, проявивших выдающиеся способности, сопровождения и мониторинга их дальнейшего развития" (Собрание законодательства Российской Федерации, 2015, N 47, ст. 6602; 2016, N 20, ст. 2837; 2017, N 28, ст. 4134; N 50, ст. 7633; 2018, N 46, ст. 7061);</a:t>
            </a:r>
            <a:endParaRPr lang="ru-RU" sz="2000" dirty="0"/>
          </a:p>
          <a:p>
            <a:pPr indent="363538" algn="just">
              <a:spcBef>
                <a:spcPts val="600"/>
              </a:spcBef>
            </a:pPr>
            <a:r>
              <a:rPr lang="ru-RU" sz="2000" dirty="0">
                <a:solidFill>
                  <a:srgbClr val="FF0000"/>
                </a:solidFill>
                <a:latin typeface="Times New Roman" panose="02020603050405020304" pitchFamily="18" charset="0"/>
              </a:rPr>
              <a:t>2) наличие у поступающего статуса победителя и призера чемпионата по профессиональному мастерству среди инвалидов и лиц с ограниченными возможностями здоровья "</a:t>
            </a:r>
            <a:r>
              <a:rPr lang="ru-RU" sz="2000" dirty="0" err="1">
                <a:solidFill>
                  <a:srgbClr val="FF0000"/>
                </a:solidFill>
                <a:latin typeface="Times New Roman" panose="02020603050405020304" pitchFamily="18" charset="0"/>
              </a:rPr>
              <a:t>Абилимпикс</a:t>
            </a:r>
            <a:r>
              <a:rPr lang="ru-RU" sz="2000" dirty="0">
                <a:solidFill>
                  <a:srgbClr val="FF0000"/>
                </a:solidFill>
                <a:latin typeface="Times New Roman" panose="02020603050405020304" pitchFamily="18" charset="0"/>
              </a:rPr>
              <a:t>";</a:t>
            </a:r>
            <a:endParaRPr lang="ru-RU" sz="2000" dirty="0">
              <a:solidFill>
                <a:srgbClr val="FF0000"/>
              </a:solidFill>
            </a:endParaRPr>
          </a:p>
          <a:p>
            <a:pPr indent="363538" algn="just">
              <a:spcBef>
                <a:spcPts val="600"/>
              </a:spcBef>
            </a:pPr>
            <a:r>
              <a:rPr lang="ru-RU" sz="2000" dirty="0">
                <a:solidFill>
                  <a:srgbClr val="FF0000"/>
                </a:solidFill>
                <a:latin typeface="Times New Roman" panose="02020603050405020304" pitchFamily="18" charset="0"/>
              </a:rPr>
              <a:t>3) наличие у поступающего статуса победителя и призера чемпионата профессионального мастерства, проводимого союзом "Агентство развития профессиональных сообществ и рабочих кадров "Молодые профессионалы (</a:t>
            </a:r>
            <a:r>
              <a:rPr lang="ru-RU" sz="2000" dirty="0" err="1">
                <a:solidFill>
                  <a:srgbClr val="FF0000"/>
                </a:solidFill>
                <a:latin typeface="Times New Roman" panose="02020603050405020304" pitchFamily="18" charset="0"/>
              </a:rPr>
              <a:t>Ворлдскиллс</a:t>
            </a:r>
            <a:r>
              <a:rPr lang="ru-RU" sz="2000" dirty="0">
                <a:solidFill>
                  <a:srgbClr val="FF0000"/>
                </a:solidFill>
                <a:latin typeface="Times New Roman" panose="02020603050405020304" pitchFamily="18" charset="0"/>
              </a:rPr>
              <a:t> Россия)" либо международной организацией "</a:t>
            </a:r>
            <a:r>
              <a:rPr lang="ru-RU" sz="2000" dirty="0" err="1">
                <a:solidFill>
                  <a:srgbClr val="FF0000"/>
                </a:solidFill>
                <a:latin typeface="Times New Roman" panose="02020603050405020304" pitchFamily="18" charset="0"/>
              </a:rPr>
              <a:t>WorldSkills</a:t>
            </a:r>
            <a:r>
              <a:rPr lang="ru-RU" sz="2000" dirty="0">
                <a:solidFill>
                  <a:srgbClr val="FF0000"/>
                </a:solidFill>
                <a:latin typeface="Times New Roman" panose="02020603050405020304" pitchFamily="18" charset="0"/>
              </a:rPr>
              <a:t> </a:t>
            </a:r>
            <a:r>
              <a:rPr lang="ru-RU" sz="2000" dirty="0" err="1">
                <a:solidFill>
                  <a:srgbClr val="FF0000"/>
                </a:solidFill>
                <a:latin typeface="Times New Roman" panose="02020603050405020304" pitchFamily="18" charset="0"/>
              </a:rPr>
              <a:t>International</a:t>
            </a:r>
            <a:r>
              <a:rPr lang="ru-RU" sz="2000" dirty="0">
                <a:solidFill>
                  <a:srgbClr val="FF0000"/>
                </a:solidFill>
                <a:latin typeface="Times New Roman" panose="02020603050405020304" pitchFamily="18" charset="0"/>
              </a:rPr>
              <a:t>".</a:t>
            </a:r>
            <a:endParaRPr lang="ru-RU" sz="2000" dirty="0">
              <a:solidFill>
                <a:srgbClr val="FF0000"/>
              </a:solidFill>
              <a:effectLst/>
            </a:endParaRPr>
          </a:p>
        </p:txBody>
      </p:sp>
    </p:spTree>
    <p:extLst>
      <p:ext uri="{BB962C8B-B14F-4D97-AF65-F5344CB8AC3E}">
        <p14:creationId xmlns:p14="http://schemas.microsoft.com/office/powerpoint/2010/main" val="8228934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ый треугольник 13"/>
          <p:cNvSpPr/>
          <p:nvPr/>
        </p:nvSpPr>
        <p:spPr>
          <a:xfrm rot="10800000" flipH="1">
            <a:off x="0" y="0"/>
            <a:ext cx="5999989" cy="184432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pic>
        <p:nvPicPr>
          <p:cNvPr id="6" name="Рисунок 5"/>
          <p:cNvPicPr>
            <a:picLocks noChangeAspect="1"/>
          </p:cNvPicPr>
          <p:nvPr/>
        </p:nvPicPr>
        <p:blipFill rotWithShape="1">
          <a:blip r:embed="rId3">
            <a:extLst>
              <a:ext uri="{28A0092B-C50C-407E-A947-70E740481C1C}">
                <a14:useLocalDpi xmlns:a14="http://schemas.microsoft.com/office/drawing/2010/main" val="0"/>
              </a:ext>
            </a:extLst>
          </a:blip>
          <a:srcRect r="77311"/>
          <a:stretch/>
        </p:blipFill>
        <p:spPr>
          <a:xfrm>
            <a:off x="252087" y="126828"/>
            <a:ext cx="1131545" cy="1155053"/>
          </a:xfrm>
          <a:prstGeom prst="rect">
            <a:avLst/>
          </a:prstGeom>
        </p:spPr>
      </p:pic>
      <p:sp>
        <p:nvSpPr>
          <p:cNvPr id="7" name="TextBox 6"/>
          <p:cNvSpPr txBox="1">
            <a:spLocks noChangeArrowheads="1"/>
          </p:cNvSpPr>
          <p:nvPr/>
        </p:nvSpPr>
        <p:spPr bwMode="auto">
          <a:xfrm>
            <a:off x="5343562" y="61222"/>
            <a:ext cx="6718861" cy="830997"/>
          </a:xfrm>
          <a:prstGeom prst="rect">
            <a:avLst/>
          </a:prstGeom>
          <a:noFill/>
          <a:ln w="9525">
            <a:noFill/>
            <a:miter lim="800000"/>
            <a:headEnd/>
            <a:tailEnd/>
          </a:ln>
        </p:spPr>
        <p:txBody>
          <a:bodyPr wrap="square">
            <a:spAutoFit/>
          </a:bodyPr>
          <a:lstStyle/>
          <a:p>
            <a:pPr algn="ctr"/>
            <a:r>
              <a:rPr lang="ru-RU" sz="4800" b="1" dirty="0">
                <a:ln w="0">
                  <a:solidFill>
                    <a:prstClr val="white"/>
                  </a:solidFill>
                </a:ln>
                <a:effectLst>
                  <a:outerShdw blurRad="38100" dist="25400" dir="5400000" algn="ctr" rotWithShape="0">
                    <a:srgbClr val="6E747A">
                      <a:alpha val="43000"/>
                    </a:srgbClr>
                  </a:outerShdw>
                </a:effectLst>
              </a:rPr>
              <a:t>Подача документов</a:t>
            </a:r>
          </a:p>
        </p:txBody>
      </p:sp>
      <p:cxnSp>
        <p:nvCxnSpPr>
          <p:cNvPr id="9" name="Прямая соединительная линия 8"/>
          <p:cNvCxnSpPr/>
          <p:nvPr/>
        </p:nvCxnSpPr>
        <p:spPr bwMode="auto">
          <a:xfrm flipV="1">
            <a:off x="3536108" y="888880"/>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bwMode="auto">
          <a:xfrm flipV="1">
            <a:off x="453424" y="5331152"/>
            <a:ext cx="11560526"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453424" y="1647387"/>
            <a:ext cx="3779096" cy="553998"/>
          </a:xfrm>
          <a:prstGeom prst="rect">
            <a:avLst/>
          </a:prstGeom>
          <a:noFill/>
          <a:ln w="9525">
            <a:noFill/>
            <a:miter lim="800000"/>
            <a:headEnd/>
            <a:tailEnd/>
          </a:ln>
        </p:spPr>
        <p:txBody>
          <a:bodyPr wrap="square">
            <a:spAutoFit/>
          </a:bodyPr>
          <a:lstStyle/>
          <a:p>
            <a:pPr algn="just"/>
            <a:r>
              <a:rPr lang="ru-RU" sz="3000" dirty="0" smtClean="0">
                <a:solidFill>
                  <a:srgbClr val="C00000"/>
                </a:solidFill>
                <a:latin typeface="Times New Roman" pitchFamily="18" charset="0"/>
                <a:cs typeface="Times New Roman" pitchFamily="18" charset="0"/>
              </a:rPr>
              <a:t>При себе иметь:</a:t>
            </a:r>
            <a:endParaRPr lang="ru-RU" sz="3000" dirty="0">
              <a:solidFill>
                <a:prstClr val="black"/>
              </a:solidFill>
              <a:latin typeface="Times New Roman" pitchFamily="18" charset="0"/>
              <a:cs typeface="Times New Roman" pitchFamily="18" charset="0"/>
            </a:endParaRPr>
          </a:p>
        </p:txBody>
      </p:sp>
      <p:sp>
        <p:nvSpPr>
          <p:cNvPr id="16" name="TextBox 15"/>
          <p:cNvSpPr txBox="1">
            <a:spLocks noChangeArrowheads="1"/>
          </p:cNvSpPr>
          <p:nvPr/>
        </p:nvSpPr>
        <p:spPr bwMode="auto">
          <a:xfrm>
            <a:off x="613335" y="2240415"/>
            <a:ext cx="11449088" cy="2954655"/>
          </a:xfrm>
          <a:prstGeom prst="rect">
            <a:avLst/>
          </a:prstGeom>
          <a:noFill/>
          <a:ln w="9525">
            <a:noFill/>
            <a:miter lim="800000"/>
            <a:headEnd/>
            <a:tailEnd/>
          </a:ln>
        </p:spPr>
        <p:txBody>
          <a:bodyPr wrap="square">
            <a:spAutoFit/>
          </a:bodyPr>
          <a:lstStyle/>
          <a:p>
            <a:pPr marL="514350" indent="-514350" algn="just">
              <a:buFont typeface="+mj-lt"/>
              <a:buAutoNum type="arabicPeriod"/>
            </a:pPr>
            <a:r>
              <a:rPr lang="ru-RU" sz="3000" dirty="0" smtClean="0">
                <a:solidFill>
                  <a:prstClr val="black"/>
                </a:solidFill>
                <a:latin typeface="Times New Roman" pitchFamily="18" charset="0"/>
                <a:cs typeface="Times New Roman" pitchFamily="18" charset="0"/>
              </a:rPr>
              <a:t>Документ об образовании (квалификации)</a:t>
            </a:r>
            <a:r>
              <a:rPr lang="ru-RU" sz="3000" dirty="0">
                <a:solidFill>
                  <a:prstClr val="black"/>
                </a:solidFill>
                <a:latin typeface="Times New Roman" pitchFamily="18" charset="0"/>
                <a:cs typeface="Times New Roman" pitchFamily="18" charset="0"/>
              </a:rPr>
              <a:t> </a:t>
            </a:r>
            <a:r>
              <a:rPr lang="ru-RU" sz="3000" dirty="0" smtClean="0">
                <a:solidFill>
                  <a:prstClr val="black"/>
                </a:solidFill>
                <a:latin typeface="Times New Roman" pitchFamily="18" charset="0"/>
                <a:cs typeface="Times New Roman" pitchFamily="18" charset="0"/>
              </a:rPr>
              <a:t>+ копия</a:t>
            </a:r>
            <a:endParaRPr lang="ru-RU" sz="3000" baseline="30000" dirty="0">
              <a:solidFill>
                <a:srgbClr val="C00000"/>
              </a:solidFill>
              <a:latin typeface="Times New Roman" pitchFamily="18" charset="0"/>
              <a:cs typeface="Times New Roman" pitchFamily="18" charset="0"/>
            </a:endParaRPr>
          </a:p>
          <a:p>
            <a:pPr marL="514350" indent="-514350" algn="just">
              <a:buFont typeface="+mj-lt"/>
              <a:buAutoNum type="arabicPeriod"/>
            </a:pPr>
            <a:r>
              <a:rPr lang="ru-RU" sz="3000" dirty="0" smtClean="0">
                <a:solidFill>
                  <a:prstClr val="black"/>
                </a:solidFill>
                <a:latin typeface="Times New Roman" pitchFamily="18" charset="0"/>
                <a:cs typeface="Times New Roman" pitchFamily="18" charset="0"/>
              </a:rPr>
              <a:t>Паспорт + копия</a:t>
            </a:r>
          </a:p>
          <a:p>
            <a:pPr marL="514350" indent="-514350" algn="just">
              <a:buFont typeface="+mj-lt"/>
              <a:buAutoNum type="arabicPeriod"/>
            </a:pPr>
            <a:r>
              <a:rPr lang="ru-RU" sz="3000" dirty="0" smtClean="0">
                <a:solidFill>
                  <a:prstClr val="black"/>
                </a:solidFill>
                <a:latin typeface="Times New Roman" pitchFamily="18" charset="0"/>
                <a:cs typeface="Times New Roman" pitchFamily="18" charset="0"/>
              </a:rPr>
              <a:t>4 фото 3</a:t>
            </a:r>
            <a:r>
              <a:rPr lang="ru-RU" sz="3200" dirty="0" smtClean="0">
                <a:solidFill>
                  <a:prstClr val="black"/>
                </a:solidFill>
                <a:latin typeface="Times New Roman" pitchFamily="18" charset="0"/>
                <a:cs typeface="Times New Roman" pitchFamily="18" charset="0"/>
              </a:rPr>
              <a:t>×</a:t>
            </a:r>
            <a:r>
              <a:rPr lang="ru-RU" sz="3000" dirty="0" smtClean="0">
                <a:solidFill>
                  <a:prstClr val="black"/>
                </a:solidFill>
                <a:latin typeface="Times New Roman" pitchFamily="18" charset="0"/>
                <a:cs typeface="Times New Roman" pitchFamily="18" charset="0"/>
              </a:rPr>
              <a:t>4</a:t>
            </a:r>
          </a:p>
          <a:p>
            <a:pPr marL="514350" indent="-514350" algn="just">
              <a:buFont typeface="+mj-lt"/>
              <a:buAutoNum type="arabicPeriod"/>
            </a:pPr>
            <a:r>
              <a:rPr lang="ru-RU" sz="3000" dirty="0" smtClean="0">
                <a:solidFill>
                  <a:prstClr val="black"/>
                </a:solidFill>
                <a:latin typeface="Times New Roman" pitchFamily="18" charset="0"/>
                <a:cs typeface="Times New Roman" pitchFamily="18" charset="0"/>
              </a:rPr>
              <a:t>Для </a:t>
            </a:r>
            <a:r>
              <a:rPr lang="ru-RU" sz="3000" dirty="0" smtClean="0">
                <a:solidFill>
                  <a:srgbClr val="C00000"/>
                </a:solidFill>
                <a:latin typeface="Times New Roman" pitchFamily="18" charset="0"/>
                <a:cs typeface="Times New Roman" pitchFamily="18" charset="0"/>
              </a:rPr>
              <a:t>юношей 2002 года рождения и старше </a:t>
            </a:r>
            <a:r>
              <a:rPr lang="ru-RU" sz="3000" dirty="0" smtClean="0">
                <a:solidFill>
                  <a:prstClr val="black"/>
                </a:solidFill>
                <a:latin typeface="Times New Roman" pitchFamily="18" charset="0"/>
                <a:cs typeface="Times New Roman" pitchFamily="18" charset="0"/>
              </a:rPr>
              <a:t>– </a:t>
            </a:r>
          </a:p>
          <a:p>
            <a:pPr indent="1250950" algn="just"/>
            <a:r>
              <a:rPr lang="ru-RU" sz="3000" dirty="0" smtClean="0">
                <a:solidFill>
                  <a:prstClr val="black"/>
                </a:solidFill>
                <a:latin typeface="Times New Roman" pitchFamily="18" charset="0"/>
                <a:cs typeface="Times New Roman" pitchFamily="18" charset="0"/>
              </a:rPr>
              <a:t>копия приписного удостоверения (военный билет)</a:t>
            </a:r>
          </a:p>
          <a:p>
            <a:pPr algn="just"/>
            <a:r>
              <a:rPr lang="ru-RU" sz="3000" dirty="0" smtClean="0">
                <a:solidFill>
                  <a:prstClr val="black"/>
                </a:solidFill>
                <a:latin typeface="Times New Roman" pitchFamily="18" charset="0"/>
                <a:cs typeface="Times New Roman" pitchFamily="18" charset="0"/>
              </a:rPr>
              <a:t>5. Мед. справка формы 086У (мед. книжка)</a:t>
            </a:r>
            <a:endParaRPr lang="ru-RU" sz="3000" dirty="0">
              <a:solidFill>
                <a:prstClr val="black"/>
              </a:solidFill>
              <a:latin typeface="Times New Roman" pitchFamily="18" charset="0"/>
              <a:cs typeface="Times New Roman" pitchFamily="18" charset="0"/>
            </a:endParaRPr>
          </a:p>
        </p:txBody>
      </p:sp>
      <p:sp>
        <p:nvSpPr>
          <p:cNvPr id="18" name="TextBox 17"/>
          <p:cNvSpPr txBox="1">
            <a:spLocks noChangeArrowheads="1"/>
          </p:cNvSpPr>
          <p:nvPr/>
        </p:nvSpPr>
        <p:spPr bwMode="auto">
          <a:xfrm>
            <a:off x="524073" y="5352568"/>
            <a:ext cx="11538350" cy="1477328"/>
          </a:xfrm>
          <a:prstGeom prst="rect">
            <a:avLst/>
          </a:prstGeom>
          <a:noFill/>
          <a:ln w="9525">
            <a:noFill/>
            <a:miter lim="800000"/>
            <a:headEnd/>
            <a:tailEnd/>
          </a:ln>
        </p:spPr>
        <p:txBody>
          <a:bodyPr wrap="square">
            <a:spAutoFit/>
          </a:bodyPr>
          <a:lstStyle/>
          <a:p>
            <a:pPr algn="just"/>
            <a:r>
              <a:rPr lang="ru-RU" sz="3000" dirty="0" smtClean="0">
                <a:solidFill>
                  <a:srgbClr val="C00000"/>
                </a:solidFill>
                <a:latin typeface="Times New Roman" pitchFamily="18" charset="0"/>
                <a:cs typeface="Times New Roman" pitchFamily="18" charset="0"/>
              </a:rPr>
              <a:t>Срок предоставление </a:t>
            </a:r>
            <a:r>
              <a:rPr lang="ru-RU" sz="3000" dirty="0">
                <a:solidFill>
                  <a:srgbClr val="C00000"/>
                </a:solidFill>
                <a:latin typeface="Times New Roman" pitchFamily="18" charset="0"/>
                <a:cs typeface="Times New Roman" pitchFamily="18" charset="0"/>
              </a:rPr>
              <a:t>оригинала </a:t>
            </a:r>
            <a:endParaRPr lang="ru-RU" sz="3000" dirty="0" smtClean="0">
              <a:solidFill>
                <a:srgbClr val="C00000"/>
              </a:solidFill>
              <a:latin typeface="Times New Roman" pitchFamily="18" charset="0"/>
              <a:cs typeface="Times New Roman" pitchFamily="18" charset="0"/>
            </a:endParaRPr>
          </a:p>
          <a:p>
            <a:pPr algn="just"/>
            <a:r>
              <a:rPr lang="ru-RU" sz="3000" dirty="0" smtClean="0">
                <a:solidFill>
                  <a:prstClr val="black"/>
                </a:solidFill>
                <a:latin typeface="Times New Roman" pitchFamily="18" charset="0"/>
                <a:cs typeface="Times New Roman" pitchFamily="18" charset="0"/>
              </a:rPr>
              <a:t>Документа </a:t>
            </a:r>
            <a:r>
              <a:rPr lang="ru-RU" sz="3000" dirty="0">
                <a:solidFill>
                  <a:prstClr val="black"/>
                </a:solidFill>
                <a:latin typeface="Times New Roman" pitchFamily="18" charset="0"/>
                <a:cs typeface="Times New Roman" pitchFamily="18" charset="0"/>
              </a:rPr>
              <a:t>об образовании (квалификации) </a:t>
            </a:r>
            <a:r>
              <a:rPr lang="ru-RU" sz="3000" dirty="0" smtClean="0">
                <a:solidFill>
                  <a:prstClr val="black"/>
                </a:solidFill>
                <a:latin typeface="Times New Roman" pitchFamily="18" charset="0"/>
                <a:cs typeface="Times New Roman" pitchFamily="18" charset="0"/>
              </a:rPr>
              <a:t>– </a:t>
            </a:r>
          </a:p>
          <a:p>
            <a:pPr marL="6726238" algn="just"/>
            <a:r>
              <a:rPr lang="ru-RU" sz="3000" dirty="0" smtClean="0">
                <a:solidFill>
                  <a:srgbClr val="C00000"/>
                </a:solidFill>
                <a:latin typeface="Times New Roman" pitchFamily="18" charset="0"/>
                <a:cs typeface="Times New Roman" pitchFamily="18" charset="0"/>
              </a:rPr>
              <a:t>15 августа 2019 года</a:t>
            </a:r>
            <a:endParaRPr lang="ru-RU" sz="3000" dirty="0">
              <a:solidFill>
                <a:srgbClr val="C00000"/>
              </a:solidFill>
              <a:latin typeface="Times New Roman" pitchFamily="18" charset="0"/>
              <a:cs typeface="Times New Roman" pitchFamily="18" charset="0"/>
            </a:endParaRPr>
          </a:p>
        </p:txBody>
      </p:sp>
      <p:sp>
        <p:nvSpPr>
          <p:cNvPr id="10" name="TextBox 9"/>
          <p:cNvSpPr txBox="1">
            <a:spLocks noChangeArrowheads="1"/>
          </p:cNvSpPr>
          <p:nvPr/>
        </p:nvSpPr>
        <p:spPr bwMode="auto">
          <a:xfrm>
            <a:off x="2999994" y="1004882"/>
            <a:ext cx="9078597" cy="1015663"/>
          </a:xfrm>
          <a:prstGeom prst="rect">
            <a:avLst/>
          </a:prstGeom>
          <a:noFill/>
          <a:ln w="9525">
            <a:noFill/>
            <a:miter lim="800000"/>
            <a:headEnd/>
            <a:tailEnd/>
          </a:ln>
        </p:spPr>
        <p:txBody>
          <a:bodyPr wrap="square">
            <a:spAutoFit/>
          </a:bodyPr>
          <a:lstStyle/>
          <a:p>
            <a:pPr algn="just"/>
            <a:r>
              <a:rPr lang="ru-RU" sz="3000" dirty="0" smtClean="0">
                <a:solidFill>
                  <a:prstClr val="black"/>
                </a:solidFill>
                <a:latin typeface="Times New Roman" pitchFamily="18" charset="0"/>
                <a:cs typeface="Times New Roman" pitchFamily="18" charset="0"/>
              </a:rPr>
              <a:t>Заявления на </a:t>
            </a:r>
            <a:r>
              <a:rPr lang="ru-RU" sz="3000" b="1" dirty="0" smtClean="0">
                <a:solidFill>
                  <a:prstClr val="black"/>
                </a:solidFill>
                <a:latin typeface="Times New Roman" pitchFamily="18" charset="0"/>
                <a:cs typeface="Times New Roman" pitchFamily="18" charset="0"/>
              </a:rPr>
              <a:t>3 специальности</a:t>
            </a:r>
            <a:r>
              <a:rPr lang="ru-RU" sz="3000" dirty="0" smtClean="0">
                <a:solidFill>
                  <a:prstClr val="black"/>
                </a:solidFill>
                <a:latin typeface="Times New Roman" pitchFamily="18" charset="0"/>
                <a:cs typeface="Times New Roman" pitchFamily="18" charset="0"/>
              </a:rPr>
              <a:t>, </a:t>
            </a:r>
          </a:p>
          <a:p>
            <a:pPr marL="3681413" algn="just"/>
            <a:r>
              <a:rPr lang="ru-RU" sz="3000" dirty="0" smtClean="0">
                <a:solidFill>
                  <a:prstClr val="black"/>
                </a:solidFill>
                <a:latin typeface="Times New Roman" pitchFamily="18" charset="0"/>
                <a:cs typeface="Times New Roman" pitchFamily="18" charset="0"/>
              </a:rPr>
              <a:t>но </a:t>
            </a:r>
            <a:r>
              <a:rPr lang="ru-RU" sz="3000" b="1" dirty="0" smtClean="0">
                <a:solidFill>
                  <a:prstClr val="black"/>
                </a:solidFill>
                <a:latin typeface="Times New Roman" pitchFamily="18" charset="0"/>
                <a:cs typeface="Times New Roman" pitchFamily="18" charset="0"/>
              </a:rPr>
              <a:t>один пакет документов</a:t>
            </a:r>
            <a:endParaRPr lang="ru-RU" sz="30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276642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87599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358183" y="63869"/>
            <a:ext cx="8375299" cy="830997"/>
          </a:xfrm>
          <a:prstGeom prst="rect">
            <a:avLst/>
          </a:prstGeom>
          <a:noFill/>
          <a:ln w="9525">
            <a:noFill/>
            <a:miter lim="800000"/>
            <a:headEnd/>
            <a:tailEnd/>
          </a:ln>
        </p:spPr>
        <p:txBody>
          <a:bodyPr wrap="square">
            <a:spAutoFit/>
          </a:bodyPr>
          <a:lstStyle>
            <a:defPPr>
              <a:defRPr lang="ru-RU"/>
            </a:defPPr>
            <a:lvl1pPr algn="ctr">
              <a:defRPr sz="4800" b="1">
                <a:ln w="0">
                  <a:solidFill>
                    <a:prstClr val="white"/>
                  </a:solidFill>
                </a:ln>
                <a:effectLst>
                  <a:outerShdw blurRad="38100" dist="25400" dir="5400000" algn="ctr" rotWithShape="0">
                    <a:srgbClr val="6E747A">
                      <a:alpha val="43000"/>
                    </a:srgbClr>
                  </a:outerShdw>
                </a:effectLst>
              </a:defRPr>
            </a:lvl1pPr>
          </a:lstStyle>
          <a:p>
            <a:r>
              <a:rPr lang="ru-RU" dirty="0"/>
              <a:t>Зачисление</a:t>
            </a:r>
          </a:p>
        </p:txBody>
      </p:sp>
      <p:pic>
        <p:nvPicPr>
          <p:cNvPr id="7" name="Рисунок 6"/>
          <p:cNvPicPr>
            <a:picLocks noChangeAspect="1"/>
          </p:cNvPicPr>
          <p:nvPr/>
        </p:nvPicPr>
        <p:blipFill rotWithShape="1">
          <a:blip r:embed="rId3">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11" name="Прямоугольник 10"/>
          <p:cNvSpPr/>
          <p:nvPr/>
        </p:nvSpPr>
        <p:spPr>
          <a:xfrm>
            <a:off x="178710" y="1744171"/>
            <a:ext cx="11834579" cy="5016758"/>
          </a:xfrm>
          <a:prstGeom prst="rect">
            <a:avLst/>
          </a:prstGeom>
        </p:spPr>
        <p:txBody>
          <a:bodyPr wrap="square">
            <a:spAutoFit/>
          </a:bodyPr>
          <a:lstStyle/>
          <a:p>
            <a:r>
              <a:rPr lang="ru-RU" sz="2000" dirty="0" smtClean="0">
                <a:solidFill>
                  <a:srgbClr val="C00000"/>
                </a:solidFill>
                <a:latin typeface="Times New Roman" pitchFamily="18" charset="0"/>
                <a:cs typeface="Times New Roman" pitchFamily="18" charset="0"/>
              </a:rPr>
              <a:t>При </a:t>
            </a:r>
            <a:r>
              <a:rPr lang="ru-RU" sz="2000" dirty="0">
                <a:solidFill>
                  <a:srgbClr val="C00000"/>
                </a:solidFill>
                <a:latin typeface="Times New Roman" pitchFamily="18" charset="0"/>
                <a:cs typeface="Times New Roman" pitchFamily="18" charset="0"/>
              </a:rPr>
              <a:t>одинаковых значениях среднего балла </a:t>
            </a:r>
            <a:r>
              <a:rPr lang="ru-RU" sz="2000" dirty="0">
                <a:solidFill>
                  <a:prstClr val="black"/>
                </a:solidFill>
                <a:latin typeface="Times New Roman" pitchFamily="18" charset="0"/>
                <a:cs typeface="Times New Roman" pitchFamily="18" charset="0"/>
              </a:rPr>
              <a:t>(с точностью до третьего знака после запятой) </a:t>
            </a:r>
            <a:r>
              <a:rPr lang="ru-RU" sz="2000" dirty="0" smtClean="0">
                <a:solidFill>
                  <a:prstClr val="black"/>
                </a:solidFill>
                <a:latin typeface="Times New Roman" pitchFamily="18" charset="0"/>
                <a:cs typeface="Times New Roman" pitchFamily="18" charset="0"/>
              </a:rPr>
              <a:t>считается </a:t>
            </a:r>
          </a:p>
          <a:p>
            <a:r>
              <a:rPr lang="ru-RU" sz="2000" dirty="0" smtClean="0">
                <a:solidFill>
                  <a:srgbClr val="C00000"/>
                </a:solidFill>
                <a:latin typeface="Times New Roman" pitchFamily="18" charset="0"/>
                <a:cs typeface="Times New Roman" pitchFamily="18" charset="0"/>
              </a:rPr>
              <a:t>сумма баллов:</a:t>
            </a:r>
          </a:p>
          <a:p>
            <a:r>
              <a:rPr lang="ru-RU" sz="2000" dirty="0">
                <a:solidFill>
                  <a:srgbClr val="C00000"/>
                </a:solidFill>
                <a:latin typeface="Times New Roman" pitchFamily="18" charset="0"/>
                <a:cs typeface="Times New Roman" pitchFamily="18" charset="0"/>
              </a:rPr>
              <a:t>по русскому языку, литературе, математике и </a:t>
            </a:r>
            <a:r>
              <a:rPr lang="ru-RU" sz="2000" dirty="0" smtClean="0">
                <a:solidFill>
                  <a:srgbClr val="C00000"/>
                </a:solidFill>
                <a:latin typeface="Times New Roman" pitchFamily="18" charset="0"/>
                <a:cs typeface="Times New Roman" pitchFamily="18" charset="0"/>
              </a:rPr>
              <a:t>истории</a:t>
            </a:r>
          </a:p>
          <a:p>
            <a:pPr marL="2514600"/>
            <a:r>
              <a:rPr lang="ru-RU" sz="2000" dirty="0" smtClean="0">
                <a:solidFill>
                  <a:prstClr val="black"/>
                </a:solidFill>
                <a:latin typeface="Times New Roman" pitchFamily="18" charset="0"/>
                <a:cs typeface="Times New Roman" pitchFamily="18" charset="0"/>
              </a:rPr>
              <a:t>44.02.01 </a:t>
            </a:r>
            <a:r>
              <a:rPr lang="ru-RU" sz="2000" dirty="0">
                <a:solidFill>
                  <a:prstClr val="black"/>
                </a:solidFill>
                <a:latin typeface="Times New Roman" pitchFamily="18" charset="0"/>
                <a:cs typeface="Times New Roman" pitchFamily="18" charset="0"/>
              </a:rPr>
              <a:t>Дошкольное образование, 44.02.04  Специальное дошкольное образование</a:t>
            </a:r>
          </a:p>
          <a:p>
            <a:pPr marL="2514600"/>
            <a:r>
              <a:rPr lang="ru-RU" sz="2000" dirty="0" smtClean="0">
                <a:solidFill>
                  <a:prstClr val="black"/>
                </a:solidFill>
                <a:latin typeface="Times New Roman" pitchFamily="18" charset="0"/>
                <a:cs typeface="Times New Roman" pitchFamily="18" charset="0"/>
              </a:rPr>
              <a:t>44.02.02 </a:t>
            </a:r>
            <a:r>
              <a:rPr lang="ru-RU" sz="2000" dirty="0">
                <a:solidFill>
                  <a:prstClr val="black"/>
                </a:solidFill>
                <a:latin typeface="Times New Roman" pitchFamily="18" charset="0"/>
                <a:cs typeface="Times New Roman" pitchFamily="18" charset="0"/>
              </a:rPr>
              <a:t>Преподавание в начальных классах, </a:t>
            </a:r>
            <a:endParaRPr lang="ru-RU" sz="2000" dirty="0" smtClean="0">
              <a:solidFill>
                <a:prstClr val="black"/>
              </a:solidFill>
              <a:latin typeface="Times New Roman" pitchFamily="18" charset="0"/>
              <a:cs typeface="Times New Roman" pitchFamily="18" charset="0"/>
            </a:endParaRPr>
          </a:p>
          <a:p>
            <a:pPr marL="2514600"/>
            <a:r>
              <a:rPr lang="ru-RU" sz="2000" dirty="0" smtClean="0">
                <a:solidFill>
                  <a:prstClr val="black"/>
                </a:solidFill>
                <a:latin typeface="Times New Roman" pitchFamily="18" charset="0"/>
                <a:cs typeface="Times New Roman" pitchFamily="18" charset="0"/>
              </a:rPr>
              <a:t>46.02.01 </a:t>
            </a:r>
            <a:r>
              <a:rPr lang="ru-RU" sz="2000" dirty="0">
                <a:solidFill>
                  <a:prstClr val="black"/>
                </a:solidFill>
                <a:latin typeface="Times New Roman" pitchFamily="18" charset="0"/>
                <a:cs typeface="Times New Roman" pitchFamily="18" charset="0"/>
              </a:rPr>
              <a:t>Документационное обеспечение управления и архивоведение, </a:t>
            </a:r>
            <a:endParaRPr lang="ru-RU" sz="2000" dirty="0" smtClean="0">
              <a:solidFill>
                <a:prstClr val="black"/>
              </a:solidFill>
              <a:latin typeface="Times New Roman" pitchFamily="18" charset="0"/>
              <a:cs typeface="Times New Roman" pitchFamily="18" charset="0"/>
            </a:endParaRPr>
          </a:p>
          <a:p>
            <a:pPr marL="2514600"/>
            <a:r>
              <a:rPr lang="ru-RU" sz="2000" dirty="0" smtClean="0">
                <a:solidFill>
                  <a:prstClr val="black"/>
                </a:solidFill>
                <a:latin typeface="Times New Roman" pitchFamily="18" charset="0"/>
                <a:cs typeface="Times New Roman" pitchFamily="18" charset="0"/>
              </a:rPr>
              <a:t>40.02.01 </a:t>
            </a:r>
            <a:r>
              <a:rPr lang="ru-RU" sz="2000" dirty="0">
                <a:solidFill>
                  <a:prstClr val="black"/>
                </a:solidFill>
                <a:latin typeface="Times New Roman" pitchFamily="18" charset="0"/>
                <a:cs typeface="Times New Roman" pitchFamily="18" charset="0"/>
              </a:rPr>
              <a:t>Право и организация социального обеспечения, </a:t>
            </a:r>
            <a:endParaRPr lang="ru-RU" sz="2000" dirty="0" smtClean="0">
              <a:solidFill>
                <a:prstClr val="black"/>
              </a:solidFill>
              <a:latin typeface="Times New Roman" pitchFamily="18" charset="0"/>
              <a:cs typeface="Times New Roman" pitchFamily="18" charset="0"/>
            </a:endParaRPr>
          </a:p>
          <a:p>
            <a:pPr marL="2514600"/>
            <a:r>
              <a:rPr lang="ru-RU" sz="2000" dirty="0" smtClean="0">
                <a:solidFill>
                  <a:prstClr val="black"/>
                </a:solidFill>
                <a:latin typeface="Times New Roman" pitchFamily="18" charset="0"/>
                <a:cs typeface="Times New Roman" pitchFamily="18" charset="0"/>
              </a:rPr>
              <a:t>53.02.01 </a:t>
            </a:r>
            <a:r>
              <a:rPr lang="ru-RU" sz="2000" dirty="0">
                <a:solidFill>
                  <a:prstClr val="black"/>
                </a:solidFill>
                <a:latin typeface="Times New Roman" pitchFamily="18" charset="0"/>
                <a:cs typeface="Times New Roman" pitchFamily="18" charset="0"/>
              </a:rPr>
              <a:t>Музыкальное образование </a:t>
            </a:r>
            <a:endParaRPr lang="ru-RU" sz="2000" dirty="0" smtClean="0">
              <a:solidFill>
                <a:prstClr val="black"/>
              </a:solidFill>
              <a:latin typeface="Times New Roman" pitchFamily="18" charset="0"/>
              <a:cs typeface="Times New Roman" pitchFamily="18" charset="0"/>
            </a:endParaRPr>
          </a:p>
          <a:p>
            <a:r>
              <a:rPr lang="ru-RU" sz="2000" dirty="0">
                <a:solidFill>
                  <a:srgbClr val="C00000"/>
                </a:solidFill>
                <a:latin typeface="Times New Roman" pitchFamily="18" charset="0"/>
                <a:cs typeface="Times New Roman" pitchFamily="18" charset="0"/>
              </a:rPr>
              <a:t>по русскому языку, математике, информатике и </a:t>
            </a:r>
            <a:r>
              <a:rPr lang="ru-RU" sz="2000" dirty="0" smtClean="0">
                <a:solidFill>
                  <a:srgbClr val="C00000"/>
                </a:solidFill>
                <a:latin typeface="Times New Roman" pitchFamily="18" charset="0"/>
                <a:cs typeface="Times New Roman" pitchFamily="18" charset="0"/>
              </a:rPr>
              <a:t>физике</a:t>
            </a:r>
            <a:r>
              <a:rPr lang="ru-RU" sz="2000" dirty="0" smtClean="0">
                <a:solidFill>
                  <a:prstClr val="black"/>
                </a:solidFill>
                <a:latin typeface="Times New Roman" pitchFamily="18" charset="0"/>
                <a:cs typeface="Times New Roman" pitchFamily="18" charset="0"/>
              </a:rPr>
              <a:t> </a:t>
            </a:r>
          </a:p>
          <a:p>
            <a:pPr marL="2514600"/>
            <a:r>
              <a:rPr lang="ru-RU" sz="2000" dirty="0" smtClean="0">
                <a:solidFill>
                  <a:prstClr val="black"/>
                </a:solidFill>
                <a:latin typeface="Times New Roman" pitchFamily="18" charset="0"/>
                <a:cs typeface="Times New Roman" pitchFamily="18" charset="0"/>
              </a:rPr>
              <a:t>09.02.07 Информационные системы и программирование</a:t>
            </a:r>
          </a:p>
          <a:p>
            <a:pPr marL="2514600"/>
            <a:r>
              <a:rPr lang="ru-RU" sz="2000" dirty="0" smtClean="0">
                <a:solidFill>
                  <a:prstClr val="black"/>
                </a:solidFill>
                <a:latin typeface="Times New Roman" pitchFamily="18" charset="0"/>
                <a:cs typeface="Times New Roman" pitchFamily="18" charset="0"/>
              </a:rPr>
              <a:t>38.02.01 </a:t>
            </a:r>
            <a:r>
              <a:rPr lang="ru-RU" sz="2000" dirty="0">
                <a:solidFill>
                  <a:prstClr val="black"/>
                </a:solidFill>
                <a:latin typeface="Times New Roman" pitchFamily="18" charset="0"/>
                <a:cs typeface="Times New Roman" pitchFamily="18" charset="0"/>
              </a:rPr>
              <a:t>Экономика и бухгалтерский учет (по отраслям), </a:t>
            </a:r>
            <a:endParaRPr lang="ru-RU" sz="2000" dirty="0" smtClean="0">
              <a:solidFill>
                <a:prstClr val="black"/>
              </a:solidFill>
              <a:latin typeface="Times New Roman" pitchFamily="18" charset="0"/>
              <a:cs typeface="Times New Roman" pitchFamily="18" charset="0"/>
            </a:endParaRPr>
          </a:p>
          <a:p>
            <a:pPr marL="2514600"/>
            <a:r>
              <a:rPr lang="ru-RU" sz="2000" dirty="0" smtClean="0">
                <a:solidFill>
                  <a:prstClr val="black"/>
                </a:solidFill>
                <a:latin typeface="Times New Roman" pitchFamily="18" charset="0"/>
                <a:cs typeface="Times New Roman" pitchFamily="18" charset="0"/>
              </a:rPr>
              <a:t>38.02.03 </a:t>
            </a:r>
            <a:r>
              <a:rPr lang="ru-RU" sz="2000" dirty="0">
                <a:solidFill>
                  <a:prstClr val="black"/>
                </a:solidFill>
                <a:latin typeface="Times New Roman" pitchFamily="18" charset="0"/>
                <a:cs typeface="Times New Roman" pitchFamily="18" charset="0"/>
              </a:rPr>
              <a:t>Операционная деятельность в логистике </a:t>
            </a:r>
            <a:endParaRPr lang="ru-RU" sz="2000" dirty="0" smtClean="0">
              <a:solidFill>
                <a:prstClr val="black"/>
              </a:solidFill>
              <a:latin typeface="Times New Roman" pitchFamily="18" charset="0"/>
              <a:cs typeface="Times New Roman" pitchFamily="18" charset="0"/>
            </a:endParaRPr>
          </a:p>
          <a:p>
            <a:r>
              <a:rPr lang="ru-RU" sz="2000" dirty="0">
                <a:solidFill>
                  <a:srgbClr val="C00000"/>
                </a:solidFill>
                <a:latin typeface="Times New Roman" pitchFamily="18" charset="0"/>
                <a:cs typeface="Times New Roman" pitchFamily="18" charset="0"/>
              </a:rPr>
              <a:t>по русскому языку, математике, </a:t>
            </a:r>
            <a:r>
              <a:rPr lang="ru-RU" sz="2000" dirty="0" smtClean="0">
                <a:solidFill>
                  <a:srgbClr val="C00000"/>
                </a:solidFill>
                <a:latin typeface="Times New Roman" pitchFamily="18" charset="0"/>
                <a:cs typeface="Times New Roman" pitchFamily="18" charset="0"/>
              </a:rPr>
              <a:t>химии </a:t>
            </a:r>
          </a:p>
          <a:p>
            <a:pPr marL="2514600"/>
            <a:r>
              <a:rPr lang="ru-RU" sz="2000" dirty="0" smtClean="0">
                <a:solidFill>
                  <a:prstClr val="black"/>
                </a:solidFill>
                <a:latin typeface="Times New Roman" pitchFamily="18" charset="0"/>
                <a:cs typeface="Times New Roman" pitchFamily="18" charset="0"/>
              </a:rPr>
              <a:t>38.02.04 </a:t>
            </a:r>
            <a:r>
              <a:rPr lang="ru-RU" sz="2000" dirty="0">
                <a:solidFill>
                  <a:prstClr val="black"/>
                </a:solidFill>
                <a:latin typeface="Times New Roman" pitchFamily="18" charset="0"/>
                <a:cs typeface="Times New Roman" pitchFamily="18" charset="0"/>
              </a:rPr>
              <a:t>Коммерция (по отраслям), </a:t>
            </a:r>
            <a:endParaRPr lang="ru-RU" sz="2000" dirty="0" smtClean="0">
              <a:solidFill>
                <a:prstClr val="black"/>
              </a:solidFill>
              <a:latin typeface="Times New Roman" pitchFamily="18" charset="0"/>
              <a:cs typeface="Times New Roman" pitchFamily="18" charset="0"/>
            </a:endParaRPr>
          </a:p>
          <a:p>
            <a:pPr marL="2514600"/>
            <a:r>
              <a:rPr lang="ru-RU" sz="2000" dirty="0" smtClean="0">
                <a:solidFill>
                  <a:prstClr val="black"/>
                </a:solidFill>
                <a:latin typeface="Times New Roman" pitchFamily="18" charset="0"/>
                <a:cs typeface="Times New Roman" pitchFamily="18" charset="0"/>
              </a:rPr>
              <a:t>38.02.05 </a:t>
            </a:r>
            <a:r>
              <a:rPr lang="ru-RU" sz="2000" dirty="0">
                <a:solidFill>
                  <a:prstClr val="black"/>
                </a:solidFill>
                <a:latin typeface="Times New Roman" pitchFamily="18" charset="0"/>
                <a:cs typeface="Times New Roman" pitchFamily="18" charset="0"/>
              </a:rPr>
              <a:t>Товароведение и экспертиза качества потребительских товаров </a:t>
            </a:r>
            <a:endParaRPr lang="ru-RU" sz="2000" dirty="0" smtClean="0">
              <a:solidFill>
                <a:prstClr val="black"/>
              </a:solidFill>
              <a:latin typeface="Times New Roman" pitchFamily="18" charset="0"/>
              <a:cs typeface="Times New Roman" pitchFamily="18" charset="0"/>
            </a:endParaRPr>
          </a:p>
          <a:p>
            <a:r>
              <a:rPr lang="ru-RU" sz="2000" dirty="0">
                <a:solidFill>
                  <a:srgbClr val="C00000"/>
                </a:solidFill>
                <a:latin typeface="Times New Roman" pitchFamily="18" charset="0"/>
                <a:cs typeface="Times New Roman" pitchFamily="18" charset="0"/>
              </a:rPr>
              <a:t>по русскому языку, математике, </a:t>
            </a:r>
            <a:r>
              <a:rPr lang="ru-RU" sz="2000" dirty="0" smtClean="0">
                <a:solidFill>
                  <a:srgbClr val="C00000"/>
                </a:solidFill>
                <a:latin typeface="Times New Roman" pitchFamily="18" charset="0"/>
                <a:cs typeface="Times New Roman" pitchFamily="18" charset="0"/>
              </a:rPr>
              <a:t>информатике </a:t>
            </a:r>
            <a:r>
              <a:rPr lang="ru-RU" sz="2000" dirty="0" smtClean="0">
                <a:solidFill>
                  <a:prstClr val="black"/>
                </a:solidFill>
                <a:latin typeface="Times New Roman" pitchFamily="18" charset="0"/>
                <a:cs typeface="Times New Roman" pitchFamily="18" charset="0"/>
              </a:rPr>
              <a:t>38.02.07 </a:t>
            </a:r>
            <a:r>
              <a:rPr lang="ru-RU" sz="2000" dirty="0">
                <a:solidFill>
                  <a:prstClr val="black"/>
                </a:solidFill>
                <a:latin typeface="Times New Roman" pitchFamily="18" charset="0"/>
                <a:cs typeface="Times New Roman" pitchFamily="18" charset="0"/>
              </a:rPr>
              <a:t>Банковское </a:t>
            </a:r>
            <a:r>
              <a:rPr lang="ru-RU" sz="2000" dirty="0" smtClean="0">
                <a:solidFill>
                  <a:prstClr val="black"/>
                </a:solidFill>
                <a:latin typeface="Times New Roman" pitchFamily="18" charset="0"/>
                <a:cs typeface="Times New Roman" pitchFamily="18" charset="0"/>
              </a:rPr>
              <a:t>дело</a:t>
            </a:r>
            <a:endParaRPr lang="ru-RU" sz="2000" b="1" dirty="0" smtClean="0">
              <a:solidFill>
                <a:srgbClr val="70AD47">
                  <a:lumMod val="50000"/>
                </a:srgbClr>
              </a:solidFill>
              <a:latin typeface="Times New Roman" panose="02020603050405020304" pitchFamily="18" charset="0"/>
              <a:cs typeface="Times New Roman" panose="02020603050405020304" pitchFamily="18" charset="0"/>
            </a:endParaRPr>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0023099" y="-603872"/>
            <a:ext cx="1578560" cy="275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Объект 12"/>
          <p:cNvGraphicFramePr>
            <a:graphicFrameLocks noChangeAspect="1"/>
          </p:cNvGraphicFramePr>
          <p:nvPr>
            <p:extLst/>
          </p:nvPr>
        </p:nvGraphicFramePr>
        <p:xfrm>
          <a:off x="3670669" y="1017745"/>
          <a:ext cx="7508875" cy="703263"/>
        </p:xfrm>
        <a:graphic>
          <a:graphicData uri="http://schemas.openxmlformats.org/presentationml/2006/ole">
            <mc:AlternateContent xmlns:mc="http://schemas.openxmlformats.org/markup-compatibility/2006">
              <mc:Choice xmlns:v="urn:schemas-microsoft-com:vml" Requires="v">
                <p:oleObj spid="_x0000_s2064" name="Формула" r:id="rId5" imgW="5155920" imgH="507960" progId="Equation.3">
                  <p:embed/>
                </p:oleObj>
              </mc:Choice>
              <mc:Fallback>
                <p:oleObj name="Формула" r:id="rId5" imgW="5155920" imgH="507960" progId="Equation.3">
                  <p:embed/>
                  <p:pic>
                    <p:nvPicPr>
                      <p:cNvPr id="0" name=""/>
                      <p:cNvPicPr>
                        <a:picLocks noChangeAspect="1" noChangeArrowheads="1"/>
                      </p:cNvPicPr>
                      <p:nvPr/>
                    </p:nvPicPr>
                    <p:blipFill>
                      <a:blip r:embed="rId6"/>
                      <a:srcRect/>
                      <a:stretch>
                        <a:fillRect/>
                      </a:stretch>
                    </p:blipFill>
                    <p:spPr bwMode="auto">
                      <a:xfrm>
                        <a:off x="3670669" y="1017745"/>
                        <a:ext cx="750887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Прямоугольник 13"/>
          <p:cNvSpPr/>
          <p:nvPr/>
        </p:nvSpPr>
        <p:spPr>
          <a:xfrm>
            <a:off x="178710" y="1041809"/>
            <a:ext cx="4286764" cy="523220"/>
          </a:xfrm>
          <a:prstGeom prst="rect">
            <a:avLst/>
          </a:prstGeom>
        </p:spPr>
        <p:txBody>
          <a:bodyPr wrap="square">
            <a:spAutoFit/>
          </a:bodyPr>
          <a:lstStyle/>
          <a:p>
            <a:r>
              <a:rPr lang="ru-RU" sz="2800" b="1" dirty="0" smtClean="0">
                <a:solidFill>
                  <a:srgbClr val="C00000"/>
                </a:solidFill>
                <a:latin typeface="Times New Roman" panose="02020603050405020304" pitchFamily="18" charset="0"/>
                <a:cs typeface="Times New Roman" panose="02020603050405020304" pitchFamily="18" charset="0"/>
              </a:rPr>
              <a:t>Конкурс аттестатов</a:t>
            </a:r>
          </a:p>
        </p:txBody>
      </p:sp>
    </p:spTree>
    <p:extLst>
      <p:ext uri="{BB962C8B-B14F-4D97-AF65-F5344CB8AC3E}">
        <p14:creationId xmlns:p14="http://schemas.microsoft.com/office/powerpoint/2010/main" val="14486605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1426304" y="-97855"/>
            <a:ext cx="9747974" cy="830997"/>
          </a:xfrm>
          <a:prstGeom prst="rect">
            <a:avLst/>
          </a:prstGeom>
          <a:noFill/>
          <a:ln w="9525">
            <a:noFill/>
            <a:miter lim="800000"/>
            <a:headEnd/>
            <a:tailEnd/>
          </a:ln>
        </p:spPr>
        <p:txBody>
          <a:bodyPr wrap="square">
            <a:spAutoFit/>
          </a:bodyPr>
          <a:lstStyle/>
          <a:p>
            <a:pPr algn="ctr"/>
            <a:r>
              <a:rPr lang="ru-RU" sz="4800" b="1" dirty="0">
                <a:ln w="0">
                  <a:solidFill>
                    <a:prstClr val="white"/>
                  </a:solidFill>
                </a:ln>
                <a:effectLst>
                  <a:outerShdw blurRad="38100" dist="25400" dir="5400000" algn="ctr" rotWithShape="0">
                    <a:srgbClr val="6E747A">
                      <a:alpha val="43000"/>
                    </a:srgbClr>
                  </a:outerShdw>
                </a:effectLst>
              </a:rPr>
              <a:t>Контрольный цифры приема </a:t>
            </a:r>
            <a:r>
              <a:rPr lang="ru-RU" sz="4800" b="1" dirty="0" smtClean="0">
                <a:ln w="0">
                  <a:solidFill>
                    <a:prstClr val="white"/>
                  </a:solidFill>
                </a:ln>
                <a:effectLst>
                  <a:outerShdw blurRad="38100" dist="25400" dir="5400000" algn="ctr" rotWithShape="0">
                    <a:srgbClr val="6E747A">
                      <a:alpha val="43000"/>
                    </a:srgbClr>
                  </a:outerShdw>
                </a:effectLst>
              </a:rPr>
              <a:t>2019</a:t>
            </a:r>
            <a:endParaRPr lang="ru-RU" sz="4800" b="1" dirty="0">
              <a:ln w="0">
                <a:solidFill>
                  <a:prstClr val="white"/>
                </a:solidFill>
              </a:ln>
              <a:effectLst>
                <a:outerShdw blurRad="38100" dist="25400" dir="5400000" algn="ctr" rotWithShape="0">
                  <a:srgbClr val="6E747A">
                    <a:alpha val="43000"/>
                  </a:srgbClr>
                </a:outerShdw>
              </a:effectLst>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2847947710"/>
              </p:ext>
            </p:extLst>
          </p:nvPr>
        </p:nvGraphicFramePr>
        <p:xfrm>
          <a:off x="308030" y="655484"/>
          <a:ext cx="11439686" cy="5947385"/>
        </p:xfrm>
        <a:graphic>
          <a:graphicData uri="http://schemas.openxmlformats.org/drawingml/2006/table">
            <a:tbl>
              <a:tblPr firstRow="1" firstCol="1" bandRow="1"/>
              <a:tblGrid>
                <a:gridCol w="10325455">
                  <a:extLst>
                    <a:ext uri="{9D8B030D-6E8A-4147-A177-3AD203B41FA5}">
                      <a16:colId xmlns:a16="http://schemas.microsoft.com/office/drawing/2014/main" val="20000"/>
                    </a:ext>
                  </a:extLst>
                </a:gridCol>
                <a:gridCol w="1114231">
                  <a:extLst>
                    <a:ext uri="{9D8B030D-6E8A-4147-A177-3AD203B41FA5}">
                      <a16:colId xmlns:a16="http://schemas.microsoft.com/office/drawing/2014/main" val="20001"/>
                    </a:ext>
                  </a:extLst>
                </a:gridCol>
              </a:tblGrid>
              <a:tr h="530753">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15000"/>
                        </a:lnSpc>
                        <a:spcBef>
                          <a:spcPts val="1800"/>
                        </a:spcBef>
                        <a:spcAft>
                          <a:spcPts val="1800"/>
                        </a:spcAft>
                      </a:pPr>
                      <a:r>
                        <a:rPr lang="ru-RU" sz="2800" dirty="0" smtClean="0">
                          <a:effectLst/>
                          <a:latin typeface="Times New Roman" pitchFamily="18" charset="0"/>
                          <a:cs typeface="Times New Roman" pitchFamily="18" charset="0"/>
                        </a:rPr>
                        <a:t>Очная форма обучения</a:t>
                      </a:r>
                      <a:endParaRPr lang="ru-RU" sz="280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15000"/>
                        </a:lnSpc>
                        <a:spcBef>
                          <a:spcPts val="1800"/>
                        </a:spcBef>
                        <a:spcAft>
                          <a:spcPts val="1800"/>
                        </a:spcAft>
                      </a:pPr>
                      <a:endParaRPr lang="ru-RU" sz="280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0"/>
                  </a:ext>
                </a:extLst>
              </a:tr>
              <a:tr h="61829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ct val="100000"/>
                        </a:lnSpc>
                        <a:spcBef>
                          <a:spcPts val="1800"/>
                        </a:spcBef>
                        <a:spcAft>
                          <a:spcPts val="1800"/>
                        </a:spcAft>
                      </a:pPr>
                      <a:r>
                        <a:rPr lang="ru-RU" sz="2800" b="0" dirty="0" smtClean="0">
                          <a:effectLst/>
                          <a:latin typeface="Times New Roman" pitchFamily="18" charset="0"/>
                          <a:cs typeface="Times New Roman" pitchFamily="18" charset="0"/>
                        </a:rPr>
                        <a:t>38.02.07 </a:t>
                      </a:r>
                      <a:r>
                        <a:rPr lang="ru-RU" sz="2800" b="0" dirty="0">
                          <a:effectLst/>
                          <a:latin typeface="Times New Roman" pitchFamily="18" charset="0"/>
                          <a:cs typeface="Times New Roman" pitchFamily="18" charset="0"/>
                        </a:rPr>
                        <a:t>Банковское </a:t>
                      </a:r>
                      <a:r>
                        <a:rPr lang="ru-RU" sz="2800" b="0" dirty="0" smtClean="0">
                          <a:effectLst/>
                          <a:latin typeface="Times New Roman" pitchFamily="18" charset="0"/>
                          <a:cs typeface="Times New Roman" pitchFamily="18" charset="0"/>
                        </a:rPr>
                        <a:t>дело 11 </a:t>
                      </a:r>
                      <a:r>
                        <a:rPr lang="ru-RU" sz="2800" b="0" dirty="0" err="1" smtClean="0">
                          <a:effectLst/>
                          <a:latin typeface="Times New Roman" pitchFamily="18" charset="0"/>
                          <a:cs typeface="Times New Roman" pitchFamily="18" charset="0"/>
                        </a:rPr>
                        <a:t>кл</a:t>
                      </a:r>
                      <a:r>
                        <a:rPr lang="ru-RU" sz="2800" b="0" dirty="0" smtClean="0">
                          <a:effectLst/>
                          <a:latin typeface="Times New Roman" pitchFamily="18" charset="0"/>
                          <a:cs typeface="Times New Roman" pitchFamily="18" charset="0"/>
                        </a:rPr>
                        <a:t>.</a:t>
                      </a:r>
                      <a:endParaRPr lang="ru-RU" sz="2800" b="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ap="flat" cmpd="sng" algn="ctr">
                      <a:solidFill>
                        <a:srgbClr val="C0504D"/>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1800"/>
                        </a:spcBef>
                        <a:spcAft>
                          <a:spcPts val="1800"/>
                        </a:spcAft>
                      </a:pPr>
                      <a:r>
                        <a:rPr lang="ru-RU" sz="2800" b="1" dirty="0">
                          <a:effectLst/>
                          <a:latin typeface="Times New Roman" pitchFamily="18" charset="0"/>
                          <a:cs typeface="Times New Roman" pitchFamily="18" charset="0"/>
                        </a:rPr>
                        <a:t>25</a:t>
                      </a:r>
                      <a:endParaRPr lang="ru-RU" sz="2800" b="1"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ap="flat" cmpd="sng" algn="ctr">
                      <a:solidFill>
                        <a:srgbClr val="C0504D"/>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r h="61829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1341438" indent="-1341438">
                        <a:lnSpc>
                          <a:spcPct val="100000"/>
                        </a:lnSpc>
                        <a:spcBef>
                          <a:spcPts val="1800"/>
                        </a:spcBef>
                        <a:spcAft>
                          <a:spcPts val="1800"/>
                        </a:spcAft>
                      </a:pPr>
                      <a:r>
                        <a:rPr lang="ru-RU" sz="2800" b="0" dirty="0" smtClean="0">
                          <a:solidFill>
                            <a:schemeClr val="tx1"/>
                          </a:solidFill>
                          <a:effectLst/>
                          <a:latin typeface="Times New Roman" pitchFamily="18" charset="0"/>
                          <a:cs typeface="Times New Roman" pitchFamily="18" charset="0"/>
                        </a:rPr>
                        <a:t>46.02.01 </a:t>
                      </a:r>
                      <a:r>
                        <a:rPr lang="ru-RU" sz="2800" b="0" dirty="0">
                          <a:solidFill>
                            <a:schemeClr val="tx1"/>
                          </a:solidFill>
                          <a:effectLst/>
                          <a:latin typeface="Times New Roman" pitchFamily="18" charset="0"/>
                          <a:cs typeface="Times New Roman" pitchFamily="18" charset="0"/>
                        </a:rPr>
                        <a:t>Документационное обеспечение управления и </a:t>
                      </a:r>
                      <a:r>
                        <a:rPr lang="ru-RU" sz="2800" b="0" dirty="0" smtClean="0">
                          <a:solidFill>
                            <a:schemeClr val="tx1"/>
                          </a:solidFill>
                          <a:effectLst/>
                          <a:latin typeface="Times New Roman" pitchFamily="18" charset="0"/>
                          <a:cs typeface="Times New Roman" pitchFamily="18" charset="0"/>
                        </a:rPr>
                        <a:t>архивоведение 11кл.</a:t>
                      </a:r>
                      <a:endParaRPr lang="ru-RU" sz="2800" b="0" dirty="0">
                        <a:solidFill>
                          <a:schemeClr val="tx1"/>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ap="flat" cmpd="sng" algn="ctr">
                      <a:solidFill>
                        <a:srgbClr val="C0504D"/>
                      </a:solidFill>
                      <a:prstDash val="solid"/>
                      <a:round/>
                      <a:headEnd type="none" w="med" len="med"/>
                      <a:tailEnd type="none" w="med" len="med"/>
                    </a:lnR>
                    <a:lnT w="12700" cmpd="sng">
                      <a:solidFill>
                        <a:srgbClr val="C0504D"/>
                      </a:solidFill>
                    </a:lnT>
                    <a:lnB w="12700" cap="flat" cmpd="sng" algn="ctr">
                      <a:solidFill>
                        <a:srgbClr val="C0504D"/>
                      </a:solidFill>
                      <a:prstDash val="solid"/>
                      <a:round/>
                      <a:headEnd type="none" w="med" len="med"/>
                      <a:tailEnd type="none" w="med" len="med"/>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1800"/>
                        </a:spcBef>
                        <a:spcAft>
                          <a:spcPts val="1800"/>
                        </a:spcAft>
                      </a:pPr>
                      <a:r>
                        <a:rPr lang="ru-RU" sz="2800" b="1" dirty="0">
                          <a:solidFill>
                            <a:schemeClr val="tx1"/>
                          </a:solidFill>
                          <a:effectLst/>
                          <a:latin typeface="Times New Roman" pitchFamily="18" charset="0"/>
                          <a:cs typeface="Times New Roman" pitchFamily="18" charset="0"/>
                        </a:rPr>
                        <a:t>25</a:t>
                      </a:r>
                      <a:endParaRPr lang="ru-RU" sz="2800" b="1" dirty="0">
                        <a:solidFill>
                          <a:schemeClr val="tx1"/>
                        </a:solidFill>
                        <a:effectLst/>
                        <a:latin typeface="Times New Roman" pitchFamily="18" charset="0"/>
                        <a:ea typeface="Times New Roman"/>
                        <a:cs typeface="Times New Roman" pitchFamily="18" charset="0"/>
                      </a:endParaRPr>
                    </a:p>
                  </a:txBody>
                  <a:tcPr marL="51435" marR="51435" marT="0" marB="0" anchor="ctr">
                    <a:lnL w="12700" cap="flat" cmpd="sng" algn="ctr">
                      <a:solidFill>
                        <a:srgbClr val="C0504D"/>
                      </a:solidFill>
                      <a:prstDash val="solid"/>
                      <a:round/>
                      <a:headEnd type="none" w="med" len="med"/>
                      <a:tailEnd type="none" w="med" len="med"/>
                    </a:lnL>
                    <a:lnR w="12700" cmpd="sng">
                      <a:solidFill>
                        <a:srgbClr val="C0504D"/>
                      </a:solidFill>
                    </a:lnR>
                    <a:lnT w="12700" cmpd="sng">
                      <a:solidFill>
                        <a:srgbClr val="C0504D"/>
                      </a:solidFill>
                    </a:lnT>
                    <a:lnB w="12700" cap="flat" cmpd="sng" algn="ctr">
                      <a:solidFill>
                        <a:srgbClr val="C0504D"/>
                      </a:solidFill>
                      <a:prstDash val="solid"/>
                      <a:round/>
                      <a:headEnd type="none" w="med" len="med"/>
                      <a:tailEnd type="none" w="med" len="med"/>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7"/>
                  </a:ext>
                </a:extLst>
              </a:tr>
              <a:tr h="61829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ct val="100000"/>
                        </a:lnSpc>
                        <a:spcBef>
                          <a:spcPts val="1800"/>
                        </a:spcBef>
                        <a:spcAft>
                          <a:spcPts val="1800"/>
                        </a:spcAft>
                      </a:pPr>
                      <a:r>
                        <a:rPr lang="ru-RU" sz="2800" b="0" dirty="0" smtClean="0">
                          <a:solidFill>
                            <a:srgbClr val="FF0000"/>
                          </a:solidFill>
                          <a:effectLst/>
                          <a:latin typeface="Times New Roman" pitchFamily="18" charset="0"/>
                          <a:cs typeface="Times New Roman" pitchFamily="18" charset="0"/>
                        </a:rPr>
                        <a:t>44.02.01 </a:t>
                      </a:r>
                      <a:r>
                        <a:rPr lang="ru-RU" sz="2800" b="0" dirty="0">
                          <a:solidFill>
                            <a:srgbClr val="FF0000"/>
                          </a:solidFill>
                          <a:effectLst/>
                          <a:latin typeface="Times New Roman" pitchFamily="18" charset="0"/>
                          <a:cs typeface="Times New Roman" pitchFamily="18" charset="0"/>
                        </a:rPr>
                        <a:t>Дошкольное образование</a:t>
                      </a:r>
                      <a:endParaRPr lang="ru-RU" sz="2800" b="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1800"/>
                        </a:spcBef>
                        <a:spcAft>
                          <a:spcPts val="1800"/>
                        </a:spcAft>
                      </a:pPr>
                      <a:r>
                        <a:rPr lang="ru-RU" sz="2800" b="1" dirty="0">
                          <a:solidFill>
                            <a:srgbClr val="FF0000"/>
                          </a:solidFill>
                          <a:effectLst/>
                          <a:latin typeface="Times New Roman" pitchFamily="18" charset="0"/>
                          <a:cs typeface="Times New Roman" pitchFamily="18" charset="0"/>
                        </a:rPr>
                        <a:t>50</a:t>
                      </a:r>
                      <a:endParaRPr lang="ru-RU" sz="2800" b="1"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2"/>
                  </a:ext>
                </a:extLst>
              </a:tr>
              <a:tr h="61829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ct val="100000"/>
                        </a:lnSpc>
                        <a:spcBef>
                          <a:spcPts val="1800"/>
                        </a:spcBef>
                        <a:spcAft>
                          <a:spcPts val="1800"/>
                        </a:spcAft>
                      </a:pPr>
                      <a:r>
                        <a:rPr lang="ru-RU" sz="2800" b="0" dirty="0" smtClean="0">
                          <a:solidFill>
                            <a:srgbClr val="FF0000"/>
                          </a:solidFill>
                          <a:effectLst/>
                          <a:latin typeface="Times New Roman" pitchFamily="18" charset="0"/>
                          <a:cs typeface="Times New Roman" pitchFamily="18" charset="0"/>
                        </a:rPr>
                        <a:t>44.02.02 </a:t>
                      </a:r>
                      <a:r>
                        <a:rPr lang="ru-RU" sz="2800" b="0" dirty="0">
                          <a:solidFill>
                            <a:srgbClr val="FF0000"/>
                          </a:solidFill>
                          <a:effectLst/>
                          <a:latin typeface="Times New Roman" pitchFamily="18" charset="0"/>
                          <a:cs typeface="Times New Roman" pitchFamily="18" charset="0"/>
                        </a:rPr>
                        <a:t>Преподавание в начальных классах</a:t>
                      </a:r>
                      <a:endParaRPr lang="ru-RU" sz="2800" b="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1800"/>
                        </a:spcBef>
                        <a:spcAft>
                          <a:spcPts val="1800"/>
                        </a:spcAft>
                      </a:pPr>
                      <a:r>
                        <a:rPr lang="ru-RU" sz="2800" b="1" dirty="0">
                          <a:solidFill>
                            <a:srgbClr val="FF0000"/>
                          </a:solidFill>
                          <a:effectLst/>
                          <a:latin typeface="Times New Roman" pitchFamily="18" charset="0"/>
                          <a:cs typeface="Times New Roman" pitchFamily="18" charset="0"/>
                        </a:rPr>
                        <a:t>50</a:t>
                      </a:r>
                      <a:endParaRPr lang="ru-RU" sz="2800" b="1"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3"/>
                  </a:ext>
                </a:extLst>
              </a:tr>
              <a:tr h="618292">
                <a:tc>
                  <a:txBody>
                    <a:bodyPr/>
                    <a:lstStyle/>
                    <a:p>
                      <a:pPr>
                        <a:lnSpc>
                          <a:spcPct val="100000"/>
                        </a:lnSpc>
                        <a:spcBef>
                          <a:spcPts val="1800"/>
                        </a:spcBef>
                        <a:spcAft>
                          <a:spcPts val="1800"/>
                        </a:spcAft>
                      </a:pPr>
                      <a:r>
                        <a:rPr lang="ru-RU" sz="2800" b="0" dirty="0" smtClean="0">
                          <a:solidFill>
                            <a:srgbClr val="FF0000"/>
                          </a:solidFill>
                          <a:effectLst/>
                          <a:latin typeface="Times New Roman" pitchFamily="18" charset="0"/>
                          <a:ea typeface="Times New Roman"/>
                          <a:cs typeface="Times New Roman" pitchFamily="18" charset="0"/>
                        </a:rPr>
                        <a:t>44.02.04  Специальное дошкольное образование</a:t>
                      </a:r>
                      <a:endParaRPr lang="ru-RU" sz="2800" b="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ap="flat" cmpd="sng" algn="ctr">
                      <a:solidFill>
                        <a:srgbClr val="C0504D"/>
                      </a:solidFill>
                      <a:prstDash val="solid"/>
                      <a:round/>
                      <a:headEnd type="none" w="med" len="med"/>
                      <a:tailEnd type="none" w="med" len="med"/>
                    </a:lnR>
                    <a:lnT w="12700" cmpd="sng">
                      <a:solidFill>
                        <a:srgbClr val="C0504D"/>
                      </a:solidFill>
                    </a:lnT>
                    <a:lnB w="12700" cap="flat" cmpd="sng" algn="ctr">
                      <a:solidFill>
                        <a:srgbClr val="C0504D"/>
                      </a:solidFill>
                      <a:prstDash val="solid"/>
                      <a:round/>
                      <a:headEnd type="none" w="med" len="med"/>
                      <a:tailEnd type="none" w="med" len="med"/>
                    </a:lnB>
                    <a:lnTlToBr w="12700" cmpd="sng">
                      <a:noFill/>
                      <a:prstDash val="solid"/>
                    </a:lnTlToBr>
                    <a:lnBlToTr w="12700" cmpd="sng">
                      <a:noFill/>
                      <a:prstDash val="solid"/>
                    </a:lnBlToTr>
                    <a:solidFill>
                      <a:srgbClr val="C0504D">
                        <a:tint val="20000"/>
                      </a:srgbClr>
                    </a:solidFill>
                  </a:tcPr>
                </a:tc>
                <a:tc>
                  <a:txBody>
                    <a:bodyPr/>
                    <a:lstStyle/>
                    <a:p>
                      <a:pPr algn="ctr">
                        <a:lnSpc>
                          <a:spcPct val="100000"/>
                        </a:lnSpc>
                        <a:spcBef>
                          <a:spcPts val="1800"/>
                        </a:spcBef>
                        <a:spcAft>
                          <a:spcPts val="1800"/>
                        </a:spcAft>
                      </a:pPr>
                      <a:r>
                        <a:rPr lang="ru-RU" sz="2800" b="1" dirty="0" smtClean="0">
                          <a:solidFill>
                            <a:srgbClr val="FF0000"/>
                          </a:solidFill>
                          <a:effectLst/>
                          <a:latin typeface="Times New Roman" pitchFamily="18" charset="0"/>
                          <a:ea typeface="Times New Roman"/>
                          <a:cs typeface="Times New Roman" pitchFamily="18" charset="0"/>
                        </a:rPr>
                        <a:t>25</a:t>
                      </a:r>
                      <a:endParaRPr lang="ru-RU" sz="2800" b="1" dirty="0">
                        <a:solidFill>
                          <a:srgbClr val="FF0000"/>
                        </a:solidFill>
                        <a:effectLst/>
                        <a:latin typeface="Times New Roman" pitchFamily="18" charset="0"/>
                        <a:ea typeface="Times New Roman"/>
                        <a:cs typeface="Times New Roman" pitchFamily="18" charset="0"/>
                      </a:endParaRPr>
                    </a:p>
                  </a:txBody>
                  <a:tcPr marL="51435" marR="51435" marT="0" marB="0" anchor="ctr">
                    <a:lnL w="12700" cap="flat" cmpd="sng" algn="ctr">
                      <a:solidFill>
                        <a:srgbClr val="C0504D"/>
                      </a:solidFill>
                      <a:prstDash val="solid"/>
                      <a:round/>
                      <a:headEnd type="none" w="med" len="med"/>
                      <a:tailEnd type="none" w="med" len="med"/>
                    </a:lnL>
                    <a:lnR w="12700" cmpd="sng">
                      <a:solidFill>
                        <a:srgbClr val="C0504D"/>
                      </a:solidFill>
                    </a:lnR>
                    <a:lnT w="12700" cmpd="sng">
                      <a:solidFill>
                        <a:srgbClr val="C0504D"/>
                      </a:solidFill>
                    </a:lnT>
                    <a:lnB w="12700" cap="flat" cmpd="sng" algn="ctr">
                      <a:solidFill>
                        <a:srgbClr val="C0504D"/>
                      </a:solidFill>
                      <a:prstDash val="solid"/>
                      <a:round/>
                      <a:headEnd type="none" w="med" len="med"/>
                      <a:tailEnd type="none" w="med" len="med"/>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8"/>
                  </a:ext>
                </a:extLst>
              </a:tr>
              <a:tr h="61829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ct val="100000"/>
                        </a:lnSpc>
                        <a:spcBef>
                          <a:spcPts val="1800"/>
                        </a:spcBef>
                        <a:spcAft>
                          <a:spcPts val="1800"/>
                        </a:spcAft>
                      </a:pPr>
                      <a:r>
                        <a:rPr lang="ru-RU" sz="2800" b="0" dirty="0" smtClean="0">
                          <a:solidFill>
                            <a:srgbClr val="FF0000"/>
                          </a:solidFill>
                          <a:effectLst/>
                          <a:latin typeface="Times New Roman" pitchFamily="18" charset="0"/>
                          <a:cs typeface="Times New Roman" pitchFamily="18" charset="0"/>
                        </a:rPr>
                        <a:t>53.02.01 </a:t>
                      </a:r>
                      <a:r>
                        <a:rPr lang="ru-RU" sz="2800" b="0" dirty="0">
                          <a:solidFill>
                            <a:srgbClr val="FF0000"/>
                          </a:solidFill>
                          <a:effectLst/>
                          <a:latin typeface="Times New Roman" pitchFamily="18" charset="0"/>
                          <a:cs typeface="Times New Roman" pitchFamily="18" charset="0"/>
                        </a:rPr>
                        <a:t>Музыкальное образование</a:t>
                      </a:r>
                      <a:endParaRPr lang="ru-RU" sz="2800" b="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1800"/>
                        </a:spcBef>
                        <a:spcAft>
                          <a:spcPts val="1800"/>
                        </a:spcAft>
                      </a:pPr>
                      <a:r>
                        <a:rPr lang="ru-RU" sz="2800" b="1" dirty="0">
                          <a:solidFill>
                            <a:srgbClr val="FF0000"/>
                          </a:solidFill>
                          <a:effectLst/>
                          <a:latin typeface="Times New Roman" pitchFamily="18" charset="0"/>
                          <a:cs typeface="Times New Roman" pitchFamily="18" charset="0"/>
                        </a:rPr>
                        <a:t>25</a:t>
                      </a:r>
                      <a:endParaRPr lang="ru-RU" sz="2800" b="1"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4"/>
                  </a:ext>
                </a:extLst>
              </a:tr>
              <a:tr h="61829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ct val="100000"/>
                        </a:lnSpc>
                        <a:spcBef>
                          <a:spcPts val="1800"/>
                        </a:spcBef>
                        <a:spcAft>
                          <a:spcPts val="1800"/>
                        </a:spcAft>
                      </a:pPr>
                      <a:r>
                        <a:rPr lang="ru-RU" sz="2800" b="0" dirty="0" smtClean="0">
                          <a:effectLst/>
                          <a:latin typeface="Times New Roman" pitchFamily="18" charset="0"/>
                          <a:cs typeface="Times New Roman" pitchFamily="18" charset="0"/>
                        </a:rPr>
                        <a:t>40.02.01 </a:t>
                      </a:r>
                      <a:r>
                        <a:rPr lang="ru-RU" sz="2800" b="0" dirty="0">
                          <a:effectLst/>
                          <a:latin typeface="Times New Roman" pitchFamily="18" charset="0"/>
                          <a:cs typeface="Times New Roman" pitchFamily="18" charset="0"/>
                        </a:rPr>
                        <a:t>Право и организация социального обеспечения</a:t>
                      </a:r>
                      <a:endParaRPr lang="ru-RU" sz="2800" b="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1800"/>
                        </a:spcBef>
                        <a:spcAft>
                          <a:spcPts val="1800"/>
                        </a:spcAft>
                      </a:pPr>
                      <a:r>
                        <a:rPr lang="ru-RU" sz="2800" b="1" dirty="0">
                          <a:effectLst/>
                          <a:latin typeface="Times New Roman" pitchFamily="18" charset="0"/>
                          <a:cs typeface="Times New Roman" pitchFamily="18" charset="0"/>
                        </a:rPr>
                        <a:t>25</a:t>
                      </a:r>
                      <a:endParaRPr lang="ru-RU" sz="2800" b="1"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5"/>
                  </a:ext>
                </a:extLst>
              </a:tr>
              <a:tr h="61829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1341438" indent="-1341438">
                        <a:lnSpc>
                          <a:spcPct val="100000"/>
                        </a:lnSpc>
                        <a:spcBef>
                          <a:spcPts val="1800"/>
                        </a:spcBef>
                        <a:spcAft>
                          <a:spcPts val="1800"/>
                        </a:spcAft>
                      </a:pPr>
                      <a:r>
                        <a:rPr lang="ru-RU" sz="2800" b="0" dirty="0" smtClean="0">
                          <a:effectLst/>
                          <a:latin typeface="Times New Roman" pitchFamily="18" charset="0"/>
                          <a:cs typeface="Times New Roman" pitchFamily="18" charset="0"/>
                        </a:rPr>
                        <a:t>46.02.01 </a:t>
                      </a:r>
                      <a:r>
                        <a:rPr lang="ru-RU" sz="2800" b="0" dirty="0">
                          <a:effectLst/>
                          <a:latin typeface="Times New Roman" pitchFamily="18" charset="0"/>
                          <a:cs typeface="Times New Roman" pitchFamily="18" charset="0"/>
                        </a:rPr>
                        <a:t>Документационное обеспечение управления и архивоведение</a:t>
                      </a:r>
                      <a:endParaRPr lang="ru-RU" sz="2800" b="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1800"/>
                        </a:spcBef>
                        <a:spcAft>
                          <a:spcPts val="1800"/>
                        </a:spcAft>
                      </a:pPr>
                      <a:r>
                        <a:rPr lang="ru-RU" sz="2800" b="1" dirty="0">
                          <a:effectLst/>
                          <a:latin typeface="Times New Roman" pitchFamily="18" charset="0"/>
                          <a:cs typeface="Times New Roman" pitchFamily="18" charset="0"/>
                        </a:rPr>
                        <a:t>25</a:t>
                      </a:r>
                      <a:endParaRPr lang="ru-RU" sz="2800" b="1"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368818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1426304" y="-97855"/>
            <a:ext cx="9747974" cy="830997"/>
          </a:xfrm>
          <a:prstGeom prst="rect">
            <a:avLst/>
          </a:prstGeom>
          <a:noFill/>
          <a:ln w="9525">
            <a:noFill/>
            <a:miter lim="800000"/>
            <a:headEnd/>
            <a:tailEnd/>
          </a:ln>
        </p:spPr>
        <p:txBody>
          <a:bodyPr wrap="square">
            <a:spAutoFit/>
          </a:bodyPr>
          <a:lstStyle/>
          <a:p>
            <a:pPr algn="ctr"/>
            <a:r>
              <a:rPr lang="ru-RU" sz="4800" b="1" dirty="0">
                <a:ln w="0">
                  <a:solidFill>
                    <a:prstClr val="white"/>
                  </a:solidFill>
                </a:ln>
                <a:effectLst>
                  <a:outerShdw blurRad="38100" dist="25400" dir="5400000" algn="ctr" rotWithShape="0">
                    <a:srgbClr val="6E747A">
                      <a:alpha val="43000"/>
                    </a:srgbClr>
                  </a:outerShdw>
                </a:effectLst>
              </a:rPr>
              <a:t>Контрольный цифры приема </a:t>
            </a:r>
            <a:r>
              <a:rPr lang="ru-RU" sz="4800" b="1" dirty="0" smtClean="0">
                <a:ln w="0">
                  <a:solidFill>
                    <a:prstClr val="white"/>
                  </a:solidFill>
                </a:ln>
                <a:effectLst>
                  <a:outerShdw blurRad="38100" dist="25400" dir="5400000" algn="ctr" rotWithShape="0">
                    <a:srgbClr val="6E747A">
                      <a:alpha val="43000"/>
                    </a:srgbClr>
                  </a:outerShdw>
                </a:effectLst>
              </a:rPr>
              <a:t>2019</a:t>
            </a:r>
            <a:endParaRPr lang="ru-RU" sz="4800" b="1" dirty="0">
              <a:ln w="0">
                <a:solidFill>
                  <a:prstClr val="white"/>
                </a:solidFill>
              </a:ln>
              <a:effectLst>
                <a:outerShdw blurRad="38100" dist="25400" dir="5400000" algn="ctr" rotWithShape="0">
                  <a:srgbClr val="6E747A">
                    <a:alpha val="43000"/>
                  </a:srgbClr>
                </a:outerShdw>
              </a:effectLst>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49611539"/>
              </p:ext>
            </p:extLst>
          </p:nvPr>
        </p:nvGraphicFramePr>
        <p:xfrm>
          <a:off x="356798" y="4727612"/>
          <a:ext cx="11439686" cy="1708347"/>
        </p:xfrm>
        <a:graphic>
          <a:graphicData uri="http://schemas.openxmlformats.org/drawingml/2006/table">
            <a:tbl>
              <a:tblPr firstRow="1" firstCol="1" bandRow="1"/>
              <a:tblGrid>
                <a:gridCol w="10325455">
                  <a:extLst>
                    <a:ext uri="{9D8B030D-6E8A-4147-A177-3AD203B41FA5}">
                      <a16:colId xmlns:a16="http://schemas.microsoft.com/office/drawing/2014/main" val="20000"/>
                    </a:ext>
                  </a:extLst>
                </a:gridCol>
                <a:gridCol w="1114231">
                  <a:extLst>
                    <a:ext uri="{9D8B030D-6E8A-4147-A177-3AD203B41FA5}">
                      <a16:colId xmlns:a16="http://schemas.microsoft.com/office/drawing/2014/main" val="20001"/>
                    </a:ext>
                  </a:extLst>
                </a:gridCol>
              </a:tblGrid>
              <a:tr h="559203">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15000"/>
                        </a:lnSpc>
                        <a:spcBef>
                          <a:spcPts val="600"/>
                        </a:spcBef>
                        <a:spcAft>
                          <a:spcPts val="600"/>
                        </a:spcAft>
                      </a:pPr>
                      <a:r>
                        <a:rPr lang="ru-RU" sz="2800" dirty="0" smtClean="0">
                          <a:solidFill>
                            <a:srgbClr val="FF0000"/>
                          </a:solidFill>
                          <a:effectLst/>
                          <a:latin typeface="Times New Roman" pitchFamily="18" charset="0"/>
                          <a:cs typeface="Times New Roman" pitchFamily="18" charset="0"/>
                        </a:rPr>
                        <a:t>Заочная форма обучения</a:t>
                      </a:r>
                      <a:endParaRPr lang="ru-RU" sz="280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15000"/>
                        </a:lnSpc>
                        <a:spcBef>
                          <a:spcPts val="600"/>
                        </a:spcBef>
                        <a:spcAft>
                          <a:spcPts val="600"/>
                        </a:spcAft>
                      </a:pPr>
                      <a:endParaRPr lang="ru-RU" sz="240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0"/>
                  </a:ext>
                </a:extLst>
              </a:tr>
              <a:tr h="662881">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l">
                        <a:lnSpc>
                          <a:spcPct val="100000"/>
                        </a:lnSpc>
                        <a:spcBef>
                          <a:spcPts val="600"/>
                        </a:spcBef>
                        <a:spcAft>
                          <a:spcPts val="600"/>
                        </a:spcAft>
                      </a:pPr>
                      <a:r>
                        <a:rPr lang="ru-RU" sz="2800" b="0" dirty="0" smtClean="0">
                          <a:solidFill>
                            <a:srgbClr val="FF0000"/>
                          </a:solidFill>
                          <a:effectLst/>
                          <a:latin typeface="Times New Roman" pitchFamily="18" charset="0"/>
                          <a:cs typeface="Times New Roman" pitchFamily="18" charset="0"/>
                        </a:rPr>
                        <a:t>44.02.01 </a:t>
                      </a:r>
                      <a:r>
                        <a:rPr lang="ru-RU" sz="2800" b="0" dirty="0">
                          <a:solidFill>
                            <a:srgbClr val="FF0000"/>
                          </a:solidFill>
                          <a:effectLst/>
                          <a:latin typeface="Times New Roman" pitchFamily="18" charset="0"/>
                          <a:cs typeface="Times New Roman" pitchFamily="18" charset="0"/>
                        </a:rPr>
                        <a:t>Дошкольное образование</a:t>
                      </a:r>
                      <a:endParaRPr lang="ru-RU" sz="2800" b="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600"/>
                        </a:spcBef>
                        <a:spcAft>
                          <a:spcPts val="600"/>
                        </a:spcAft>
                      </a:pPr>
                      <a:r>
                        <a:rPr lang="ru-RU" sz="2800" b="1" dirty="0" smtClean="0">
                          <a:solidFill>
                            <a:srgbClr val="FF0000"/>
                          </a:solidFill>
                          <a:effectLst/>
                          <a:latin typeface="Times New Roman" pitchFamily="18" charset="0"/>
                          <a:cs typeface="Times New Roman" pitchFamily="18" charset="0"/>
                        </a:rPr>
                        <a:t>25</a:t>
                      </a:r>
                      <a:endParaRPr lang="ru-RU" sz="2800" b="1" dirty="0">
                        <a:solidFill>
                          <a:srgbClr val="FF0000"/>
                        </a:solidFill>
                        <a:effectLst/>
                        <a:latin typeface="Times New Roman" pitchFamily="18" charset="0"/>
                        <a:ea typeface="Times New Roman"/>
                        <a:cs typeface="Times New Roman" pitchFamily="18" charset="0"/>
                      </a:endParaRPr>
                    </a:p>
                  </a:txBody>
                  <a:tcPr marL="51435" marR="51435" marT="0" marB="0" anchor="ctr">
                    <a:lnL w="12700" cap="flat" cmpd="sng" algn="ctr">
                      <a:solidFill>
                        <a:srgbClr val="C0504D"/>
                      </a:solidFill>
                      <a:prstDash val="solid"/>
                      <a:round/>
                      <a:headEnd type="none" w="med" len="med"/>
                      <a:tailEnd type="none" w="med" len="med"/>
                    </a:lnL>
                    <a:lnR w="12700" cmpd="sng">
                      <a:solidFill>
                        <a:srgbClr val="C0504D"/>
                      </a:solidFill>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2"/>
                  </a:ext>
                </a:extLst>
              </a:tr>
              <a:tr h="486263">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l">
                        <a:lnSpc>
                          <a:spcPct val="100000"/>
                        </a:lnSpc>
                        <a:spcBef>
                          <a:spcPts val="600"/>
                        </a:spcBef>
                        <a:spcAft>
                          <a:spcPts val="600"/>
                        </a:spcAft>
                      </a:pPr>
                      <a:r>
                        <a:rPr lang="ru-RU" sz="2800" b="0" dirty="0" smtClean="0">
                          <a:solidFill>
                            <a:srgbClr val="FF0000"/>
                          </a:solidFill>
                          <a:effectLst/>
                          <a:latin typeface="Times New Roman" pitchFamily="18" charset="0"/>
                          <a:cs typeface="Times New Roman" pitchFamily="18" charset="0"/>
                        </a:rPr>
                        <a:t>53.02.01 </a:t>
                      </a:r>
                      <a:r>
                        <a:rPr lang="ru-RU" sz="2800" b="0" dirty="0">
                          <a:solidFill>
                            <a:srgbClr val="FF0000"/>
                          </a:solidFill>
                          <a:effectLst/>
                          <a:latin typeface="Times New Roman" pitchFamily="18" charset="0"/>
                          <a:cs typeface="Times New Roman" pitchFamily="18" charset="0"/>
                        </a:rPr>
                        <a:t>Музыкальное образование</a:t>
                      </a:r>
                      <a:endParaRPr lang="ru-RU" sz="2800" b="0" dirty="0">
                        <a:solidFill>
                          <a:srgbClr val="FF0000"/>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600"/>
                        </a:spcBef>
                        <a:spcAft>
                          <a:spcPts val="600"/>
                        </a:spcAft>
                      </a:pPr>
                      <a:r>
                        <a:rPr lang="ru-RU" sz="2800" b="1" dirty="0">
                          <a:solidFill>
                            <a:srgbClr val="FF0000"/>
                          </a:solidFill>
                          <a:effectLst/>
                          <a:latin typeface="Times New Roman" pitchFamily="18" charset="0"/>
                          <a:cs typeface="Times New Roman" pitchFamily="18" charset="0"/>
                        </a:rPr>
                        <a:t>25</a:t>
                      </a:r>
                      <a:endParaRPr lang="ru-RU" sz="2800" b="1" dirty="0">
                        <a:solidFill>
                          <a:srgbClr val="FF0000"/>
                        </a:solidFill>
                        <a:effectLst/>
                        <a:latin typeface="Times New Roman" pitchFamily="18" charset="0"/>
                        <a:ea typeface="Times New Roman"/>
                        <a:cs typeface="Times New Roman" pitchFamily="18" charset="0"/>
                      </a:endParaRPr>
                    </a:p>
                  </a:txBody>
                  <a:tcPr marL="51435" marR="51435" marT="0" marB="0" anchor="ctr">
                    <a:lnL w="12700" cap="flat" cmpd="sng" algn="ctr">
                      <a:solidFill>
                        <a:srgbClr val="C0504D"/>
                      </a:solidFill>
                      <a:prstDash val="solid"/>
                      <a:round/>
                      <a:headEnd type="none" w="med" len="med"/>
                      <a:tailEnd type="none" w="med" len="med"/>
                    </a:lnL>
                    <a:lnR w="12700" cmpd="sng">
                      <a:solidFill>
                        <a:srgbClr val="C0504D"/>
                      </a:solidFill>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4"/>
                  </a:ext>
                </a:extLst>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496435052"/>
              </p:ext>
            </p:extLst>
          </p:nvPr>
        </p:nvGraphicFramePr>
        <p:xfrm>
          <a:off x="308030" y="655484"/>
          <a:ext cx="11439686" cy="3843364"/>
        </p:xfrm>
        <a:graphic>
          <a:graphicData uri="http://schemas.openxmlformats.org/drawingml/2006/table">
            <a:tbl>
              <a:tblPr firstRow="1" firstCol="1" bandRow="1"/>
              <a:tblGrid>
                <a:gridCol w="10325455">
                  <a:extLst>
                    <a:ext uri="{9D8B030D-6E8A-4147-A177-3AD203B41FA5}">
                      <a16:colId xmlns:a16="http://schemas.microsoft.com/office/drawing/2014/main" val="20000"/>
                    </a:ext>
                  </a:extLst>
                </a:gridCol>
                <a:gridCol w="1114231">
                  <a:extLst>
                    <a:ext uri="{9D8B030D-6E8A-4147-A177-3AD203B41FA5}">
                      <a16:colId xmlns:a16="http://schemas.microsoft.com/office/drawing/2014/main" val="20001"/>
                    </a:ext>
                  </a:extLst>
                </a:gridCol>
              </a:tblGrid>
              <a:tr h="490880">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15000"/>
                        </a:lnSpc>
                        <a:spcBef>
                          <a:spcPts val="600"/>
                        </a:spcBef>
                        <a:spcAft>
                          <a:spcPts val="600"/>
                        </a:spcAft>
                      </a:pPr>
                      <a:r>
                        <a:rPr lang="ru-RU" sz="2800" dirty="0" smtClean="0">
                          <a:effectLst/>
                          <a:latin typeface="Times New Roman" pitchFamily="18" charset="0"/>
                          <a:cs typeface="Times New Roman" pitchFamily="18" charset="0"/>
                        </a:rPr>
                        <a:t>Очная форма обучения</a:t>
                      </a:r>
                      <a:endParaRPr lang="ru-RU" sz="280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15000"/>
                        </a:lnSpc>
                        <a:spcBef>
                          <a:spcPts val="600"/>
                        </a:spcBef>
                        <a:spcAft>
                          <a:spcPts val="600"/>
                        </a:spcAft>
                      </a:pPr>
                      <a:endParaRPr lang="ru-RU" sz="280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0"/>
                  </a:ext>
                </a:extLst>
              </a:tr>
              <a:tr h="609284">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l">
                        <a:lnSpc>
                          <a:spcPct val="100000"/>
                        </a:lnSpc>
                        <a:spcBef>
                          <a:spcPts val="600"/>
                        </a:spcBef>
                        <a:spcAft>
                          <a:spcPts val="600"/>
                        </a:spcAft>
                      </a:pPr>
                      <a:r>
                        <a:rPr lang="ru-RU" sz="2800" b="0" dirty="0">
                          <a:effectLst/>
                          <a:latin typeface="Times New Roman" pitchFamily="18" charset="0"/>
                          <a:cs typeface="Times New Roman" pitchFamily="18" charset="0"/>
                        </a:rPr>
                        <a:t>38.02.01 Экономика и бухгалтерский учет (по отраслям)</a:t>
                      </a:r>
                      <a:endParaRPr lang="ru-RU" sz="2800" b="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600"/>
                        </a:spcBef>
                        <a:spcAft>
                          <a:spcPts val="600"/>
                        </a:spcAft>
                      </a:pPr>
                      <a:r>
                        <a:rPr lang="ru-RU" sz="2800" b="1" dirty="0" smtClean="0">
                          <a:effectLst/>
                          <a:latin typeface="Times New Roman" pitchFamily="18" charset="0"/>
                          <a:cs typeface="Times New Roman" pitchFamily="18" charset="0"/>
                        </a:rPr>
                        <a:t>25</a:t>
                      </a:r>
                      <a:endParaRPr lang="ru-RU" sz="2800" b="1" dirty="0">
                        <a:effectLst/>
                        <a:latin typeface="Times New Roman" pitchFamily="18" charset="0"/>
                        <a:ea typeface="Times New Roman"/>
                        <a:cs typeface="Times New Roman" pitchFamily="18" charset="0"/>
                      </a:endParaRPr>
                    </a:p>
                  </a:txBody>
                  <a:tcPr marL="51435" marR="51435" marT="0" marB="0" anchor="ctr">
                    <a:lnL w="12700" cap="flat" cmpd="sng" algn="ctr">
                      <a:solidFill>
                        <a:srgbClr val="C0504D"/>
                      </a:solidFill>
                      <a:prstDash val="solid"/>
                      <a:round/>
                      <a:headEnd type="none" w="med" len="med"/>
                      <a:tailEnd type="none" w="med" len="med"/>
                    </a:lnL>
                    <a:lnR w="12700" cmpd="sng">
                      <a:solidFill>
                        <a:srgbClr val="C0504D"/>
                      </a:solidFill>
                    </a:lnR>
                    <a:lnT w="12700" cap="flat" cmpd="sng" algn="ctr">
                      <a:solidFill>
                        <a:srgbClr val="C0504D"/>
                      </a:solidFill>
                      <a:prstDash val="solid"/>
                      <a:round/>
                      <a:headEnd type="none" w="med" len="med"/>
                      <a:tailEnd type="none" w="med" len="med"/>
                    </a:lnT>
                    <a:lnB w="12700" cmpd="sng">
                      <a:solidFill>
                        <a:srgbClr val="C0504D"/>
                      </a:solidFill>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7"/>
                  </a:ext>
                </a:extLst>
              </a:tr>
              <a:tr h="609600">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l">
                        <a:lnSpc>
                          <a:spcPct val="100000"/>
                        </a:lnSpc>
                        <a:spcBef>
                          <a:spcPts val="600"/>
                        </a:spcBef>
                        <a:spcAft>
                          <a:spcPts val="600"/>
                        </a:spcAft>
                      </a:pPr>
                      <a:r>
                        <a:rPr lang="ru-RU" sz="2800" b="0" dirty="0">
                          <a:effectLst/>
                          <a:latin typeface="Times New Roman" pitchFamily="18" charset="0"/>
                          <a:cs typeface="Times New Roman" pitchFamily="18" charset="0"/>
                        </a:rPr>
                        <a:t>38.02.03 Операционная деятельность в логистике</a:t>
                      </a:r>
                      <a:endParaRPr lang="ru-RU" sz="2800" b="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600"/>
                        </a:spcBef>
                        <a:spcAft>
                          <a:spcPts val="600"/>
                        </a:spcAft>
                      </a:pPr>
                      <a:r>
                        <a:rPr lang="ru-RU" sz="2800" b="1" dirty="0">
                          <a:effectLst/>
                          <a:latin typeface="Times New Roman" pitchFamily="18" charset="0"/>
                          <a:cs typeface="Times New Roman" pitchFamily="18" charset="0"/>
                        </a:rPr>
                        <a:t>25</a:t>
                      </a:r>
                      <a:endParaRPr lang="ru-RU" sz="2800" b="1"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08"/>
                  </a:ext>
                </a:extLst>
              </a:tr>
              <a:tr h="633984">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l">
                        <a:lnSpc>
                          <a:spcPct val="100000"/>
                        </a:lnSpc>
                        <a:spcBef>
                          <a:spcPts val="600"/>
                        </a:spcBef>
                        <a:spcAft>
                          <a:spcPts val="600"/>
                        </a:spcAft>
                      </a:pPr>
                      <a:r>
                        <a:rPr lang="ru-RU" sz="2800" b="0" dirty="0">
                          <a:effectLst/>
                          <a:latin typeface="Times New Roman" pitchFamily="18" charset="0"/>
                          <a:cs typeface="Times New Roman" pitchFamily="18" charset="0"/>
                        </a:rPr>
                        <a:t>38.02.04 Коммерция (по отраслям)</a:t>
                      </a:r>
                      <a:endParaRPr lang="ru-RU" sz="2800" b="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600"/>
                        </a:spcBef>
                        <a:spcAft>
                          <a:spcPts val="600"/>
                        </a:spcAft>
                      </a:pPr>
                      <a:r>
                        <a:rPr lang="ru-RU" sz="2800" b="1" dirty="0">
                          <a:effectLst/>
                          <a:latin typeface="Times New Roman" pitchFamily="18" charset="0"/>
                          <a:cs typeface="Times New Roman" pitchFamily="18" charset="0"/>
                        </a:rPr>
                        <a:t>25</a:t>
                      </a:r>
                      <a:endParaRPr lang="ru-RU" sz="2800" b="1"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9"/>
                  </a:ext>
                </a:extLst>
              </a:tr>
              <a:tr h="560832">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1438275" indent="-1438275" algn="l">
                        <a:lnSpc>
                          <a:spcPct val="100000"/>
                        </a:lnSpc>
                        <a:spcBef>
                          <a:spcPts val="600"/>
                        </a:spcBef>
                        <a:spcAft>
                          <a:spcPts val="600"/>
                        </a:spcAft>
                      </a:pPr>
                      <a:r>
                        <a:rPr lang="ru-RU" sz="2800" b="0" dirty="0">
                          <a:effectLst/>
                          <a:latin typeface="Times New Roman" pitchFamily="18" charset="0"/>
                          <a:cs typeface="Times New Roman" pitchFamily="18" charset="0"/>
                        </a:rPr>
                        <a:t>38.02.05 Товароведение и экспертиза качества потребительских товаров</a:t>
                      </a:r>
                      <a:endParaRPr lang="ru-RU" sz="2800" b="0"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600"/>
                        </a:spcBef>
                        <a:spcAft>
                          <a:spcPts val="600"/>
                        </a:spcAft>
                      </a:pPr>
                      <a:r>
                        <a:rPr lang="ru-RU" sz="2800" b="1" dirty="0">
                          <a:effectLst/>
                          <a:latin typeface="Times New Roman" pitchFamily="18" charset="0"/>
                          <a:cs typeface="Times New Roman" pitchFamily="18" charset="0"/>
                        </a:rPr>
                        <a:t>25</a:t>
                      </a:r>
                      <a:endParaRPr lang="ru-RU" sz="2800" b="1" dirty="0">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20000"/>
                      </a:srgbClr>
                    </a:solidFill>
                  </a:tcPr>
                </a:tc>
                <a:extLst>
                  <a:ext uri="{0D108BD9-81ED-4DB2-BD59-A6C34878D82A}">
                    <a16:rowId xmlns:a16="http://schemas.microsoft.com/office/drawing/2014/main" val="10010"/>
                  </a:ext>
                </a:extLst>
              </a:tr>
              <a:tr h="646176">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l">
                        <a:lnSpc>
                          <a:spcPct val="100000"/>
                        </a:lnSpc>
                        <a:spcBef>
                          <a:spcPts val="600"/>
                        </a:spcBef>
                        <a:spcAft>
                          <a:spcPts val="600"/>
                        </a:spcAft>
                      </a:pPr>
                      <a:r>
                        <a:rPr lang="ru-RU" sz="2800" b="0" dirty="0">
                          <a:solidFill>
                            <a:schemeClr val="tx1"/>
                          </a:solidFill>
                          <a:effectLst/>
                          <a:latin typeface="Times New Roman" pitchFamily="18" charset="0"/>
                          <a:cs typeface="Times New Roman" pitchFamily="18" charset="0"/>
                        </a:rPr>
                        <a:t>09.02.07 Информационные системы и программирование</a:t>
                      </a:r>
                      <a:endParaRPr lang="ru-RU" sz="2800" b="0" dirty="0">
                        <a:solidFill>
                          <a:schemeClr val="tx1"/>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Bef>
                          <a:spcPts val="600"/>
                        </a:spcBef>
                        <a:spcAft>
                          <a:spcPts val="600"/>
                        </a:spcAft>
                      </a:pPr>
                      <a:r>
                        <a:rPr lang="ru-RU" sz="2800" b="1" dirty="0">
                          <a:solidFill>
                            <a:schemeClr val="tx1"/>
                          </a:solidFill>
                          <a:effectLst/>
                          <a:latin typeface="Times New Roman" pitchFamily="18" charset="0"/>
                          <a:cs typeface="Times New Roman" pitchFamily="18" charset="0"/>
                        </a:rPr>
                        <a:t>50</a:t>
                      </a:r>
                      <a:endParaRPr lang="ru-RU" sz="2800" b="1" dirty="0">
                        <a:solidFill>
                          <a:schemeClr val="tx1"/>
                        </a:solidFill>
                        <a:effectLst/>
                        <a:latin typeface="Times New Roman" pitchFamily="18" charset="0"/>
                        <a:ea typeface="Times New Roman"/>
                        <a:cs typeface="Times New Roman" pitchFamily="18" charset="0"/>
                      </a:endParaRPr>
                    </a:p>
                  </a:txBody>
                  <a:tcPr marL="51435" marR="51435" marT="0"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879440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912088"/>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sp>
        <p:nvSpPr>
          <p:cNvPr id="6" name="TextBox 5"/>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a:ln w="0">
                  <a:solidFill>
                    <a:schemeClr val="bg1"/>
                  </a:solidFill>
                </a:ln>
                <a:effectLst>
                  <a:outerShdw blurRad="38100" dist="25400" dir="5400000" algn="ctr" rotWithShape="0">
                    <a:srgbClr val="6E747A">
                      <a:alpha val="43000"/>
                    </a:srgbClr>
                  </a:outerShdw>
                </a:effectLst>
              </a:rPr>
              <a:t>План приема </a:t>
            </a:r>
            <a:r>
              <a:rPr lang="ru-RU" sz="4800" b="1" dirty="0" smtClean="0">
                <a:ln w="0">
                  <a:solidFill>
                    <a:schemeClr val="bg1"/>
                  </a:solidFill>
                </a:ln>
                <a:effectLst>
                  <a:outerShdw blurRad="38100" dist="25400" dir="5400000" algn="ctr" rotWithShape="0">
                    <a:srgbClr val="6E747A">
                      <a:alpha val="43000"/>
                    </a:srgbClr>
                  </a:outerShdw>
                </a:effectLst>
              </a:rPr>
              <a:t>2019 </a:t>
            </a:r>
            <a:r>
              <a:rPr lang="ru-RU" sz="4800" b="1" dirty="0" smtClean="0">
                <a:ln w="0">
                  <a:solidFill>
                    <a:schemeClr val="bg1"/>
                  </a:solidFill>
                </a:ln>
                <a:solidFill>
                  <a:srgbClr val="FF0000"/>
                </a:solidFill>
                <a:effectLst>
                  <a:outerShdw blurRad="38100" dist="25400" dir="5400000" algn="ctr" rotWithShape="0">
                    <a:srgbClr val="6E747A">
                      <a:alpha val="43000"/>
                    </a:srgbClr>
                  </a:outerShdw>
                </a:effectLst>
              </a:rPr>
              <a:t>ПЛАТНО</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582088262"/>
              </p:ext>
            </p:extLst>
          </p:nvPr>
        </p:nvGraphicFramePr>
        <p:xfrm>
          <a:off x="80682" y="1102661"/>
          <a:ext cx="12030635" cy="5547360"/>
        </p:xfrm>
        <a:graphic>
          <a:graphicData uri="http://schemas.openxmlformats.org/drawingml/2006/table">
            <a:tbl>
              <a:tblPr firstRow="1" firstCol="1" bandRow="1">
                <a:tableStyleId>{8A107856-5554-42FB-B03E-39F5DBC370BA}</a:tableStyleId>
              </a:tblPr>
              <a:tblGrid>
                <a:gridCol w="11108633">
                  <a:extLst>
                    <a:ext uri="{9D8B030D-6E8A-4147-A177-3AD203B41FA5}">
                      <a16:colId xmlns:a16="http://schemas.microsoft.com/office/drawing/2014/main" val="20000"/>
                    </a:ext>
                  </a:extLst>
                </a:gridCol>
                <a:gridCol w="922002">
                  <a:extLst>
                    <a:ext uri="{9D8B030D-6E8A-4147-A177-3AD203B41FA5}">
                      <a16:colId xmlns:a16="http://schemas.microsoft.com/office/drawing/2014/main" val="20001"/>
                    </a:ext>
                  </a:extLst>
                </a:gridCol>
              </a:tblGrid>
              <a:tr h="512299">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ru-RU" sz="4400" b="1" i="0" u="none" strike="noStrike" kern="1200" cap="none" spc="0" normalizeH="0" baseline="0" noProof="0" dirty="0" smtClean="0">
                          <a:ln>
                            <a:noFill/>
                          </a:ln>
                          <a:solidFill>
                            <a:srgbClr val="FF0000"/>
                          </a:solidFill>
                          <a:effectLst/>
                          <a:uLnTx/>
                          <a:uFillTx/>
                          <a:latin typeface="Times New Roman" pitchFamily="18" charset="0"/>
                          <a:ea typeface="Times New Roman"/>
                          <a:cs typeface="Times New Roman" pitchFamily="18" charset="0"/>
                        </a:rPr>
                        <a:t>База </a:t>
                      </a:r>
                      <a:r>
                        <a:rPr kumimoji="0" lang="ru-RU" sz="4400" b="1"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9 классов    </a:t>
                      </a:r>
                      <a:r>
                        <a:rPr lang="ru-RU" sz="4000" dirty="0" smtClean="0">
                          <a:solidFill>
                            <a:srgbClr val="FF0000"/>
                          </a:solidFill>
                          <a:effectLst/>
                          <a:latin typeface="Times New Roman" pitchFamily="18" charset="0"/>
                          <a:cs typeface="Times New Roman" pitchFamily="18" charset="0"/>
                        </a:rPr>
                        <a:t>Очная</a:t>
                      </a:r>
                      <a:r>
                        <a:rPr lang="ru-RU" sz="4000" dirty="0" smtClean="0">
                          <a:effectLst/>
                          <a:latin typeface="Times New Roman" pitchFamily="18" charset="0"/>
                          <a:cs typeface="Times New Roman" pitchFamily="18" charset="0"/>
                        </a:rPr>
                        <a:t> </a:t>
                      </a:r>
                      <a:r>
                        <a:rPr lang="ru-RU" sz="3200" dirty="0" smtClean="0">
                          <a:effectLst/>
                          <a:latin typeface="Times New Roman" pitchFamily="18" charset="0"/>
                          <a:cs typeface="Times New Roman" pitchFamily="18" charset="0"/>
                        </a:rPr>
                        <a:t>форма обучения</a:t>
                      </a:r>
                      <a:endParaRPr lang="ru-RU" sz="3200" dirty="0">
                        <a:effectLst/>
                        <a:latin typeface="Times New Roman" pitchFamily="18" charset="0"/>
                        <a:ea typeface="Times New Roman"/>
                        <a:cs typeface="Times New Roman"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ru-RU" sz="3200" b="1" dirty="0" smtClean="0">
                          <a:solidFill>
                            <a:schemeClr val="tx1"/>
                          </a:solidFill>
                          <a:effectLst/>
                          <a:latin typeface="Times New Roman" pitchFamily="18" charset="0"/>
                          <a:ea typeface="Times New Roman"/>
                          <a:cs typeface="Times New Roman" pitchFamily="18" charset="0"/>
                        </a:rPr>
                        <a:t>225</a:t>
                      </a:r>
                    </a:p>
                  </a:txBody>
                  <a:tcPr marL="68580" marR="68580" marT="0" marB="0" anchor="ctr"/>
                </a:tc>
                <a:extLst>
                  <a:ext uri="{0D108BD9-81ED-4DB2-BD59-A6C34878D82A}">
                    <a16:rowId xmlns:a16="http://schemas.microsoft.com/office/drawing/2014/main" val="10000"/>
                  </a:ext>
                </a:extLst>
              </a:tr>
              <a:tr h="428695">
                <a:tc>
                  <a:txBody>
                    <a:bodyPr/>
                    <a:lstStyle/>
                    <a:p>
                      <a:pPr>
                        <a:lnSpc>
                          <a:spcPct val="100000"/>
                        </a:lnSpc>
                        <a:spcBef>
                          <a:spcPts val="600"/>
                        </a:spcBef>
                        <a:spcAft>
                          <a:spcPts val="600"/>
                        </a:spcAft>
                      </a:pPr>
                      <a:r>
                        <a:rPr lang="ru-RU" sz="3200" b="0" dirty="0" smtClean="0">
                          <a:solidFill>
                            <a:srgbClr val="FF0000"/>
                          </a:solidFill>
                          <a:effectLst/>
                          <a:latin typeface="Times New Roman" pitchFamily="18" charset="0"/>
                          <a:cs typeface="Times New Roman" pitchFamily="18" charset="0"/>
                        </a:rPr>
                        <a:t>44.02.01 </a:t>
                      </a:r>
                      <a:r>
                        <a:rPr lang="ru-RU" sz="3200" b="0" dirty="0">
                          <a:solidFill>
                            <a:srgbClr val="FF0000"/>
                          </a:solidFill>
                          <a:effectLst/>
                          <a:latin typeface="Times New Roman" pitchFamily="18" charset="0"/>
                          <a:cs typeface="Times New Roman" pitchFamily="18" charset="0"/>
                        </a:rPr>
                        <a:t>Дошкольное </a:t>
                      </a:r>
                      <a:r>
                        <a:rPr lang="ru-RU" sz="3200" b="0" dirty="0" smtClean="0">
                          <a:solidFill>
                            <a:srgbClr val="FF0000"/>
                          </a:solidFill>
                          <a:effectLst/>
                          <a:latin typeface="Times New Roman" pitchFamily="18" charset="0"/>
                          <a:cs typeface="Times New Roman" pitchFamily="18" charset="0"/>
                        </a:rPr>
                        <a:t>образование </a:t>
                      </a:r>
                      <a:endParaRPr lang="ru-RU" sz="3200" b="0" dirty="0">
                        <a:solidFill>
                          <a:srgbClr val="FF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smtClean="0">
                          <a:solidFill>
                            <a:srgbClr val="FF0000"/>
                          </a:solidFill>
                          <a:effectLst/>
                          <a:latin typeface="Times New Roman" pitchFamily="18" charset="0"/>
                          <a:cs typeface="Times New Roman" pitchFamily="18" charset="0"/>
                        </a:rPr>
                        <a:t>25</a:t>
                      </a:r>
                      <a:endParaRPr lang="ru-RU" sz="3200" b="0" dirty="0">
                        <a:solidFill>
                          <a:srgbClr val="FF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1"/>
                  </a:ext>
                </a:extLst>
              </a:tr>
              <a:tr h="428695">
                <a:tc>
                  <a:txBody>
                    <a:bodyPr/>
                    <a:lstStyle/>
                    <a:p>
                      <a:pPr>
                        <a:lnSpc>
                          <a:spcPct val="100000"/>
                        </a:lnSpc>
                        <a:spcBef>
                          <a:spcPts val="600"/>
                        </a:spcBef>
                        <a:spcAft>
                          <a:spcPts val="600"/>
                        </a:spcAft>
                      </a:pPr>
                      <a:r>
                        <a:rPr lang="ru-RU" sz="3200" b="0" dirty="0" smtClean="0">
                          <a:solidFill>
                            <a:srgbClr val="FF0000"/>
                          </a:solidFill>
                          <a:effectLst/>
                          <a:latin typeface="Times New Roman" pitchFamily="18" charset="0"/>
                          <a:cs typeface="Times New Roman" pitchFamily="18" charset="0"/>
                        </a:rPr>
                        <a:t>44.02.02 </a:t>
                      </a:r>
                      <a:r>
                        <a:rPr lang="ru-RU" sz="3200" b="0" dirty="0">
                          <a:solidFill>
                            <a:srgbClr val="FF0000"/>
                          </a:solidFill>
                          <a:effectLst/>
                          <a:latin typeface="Times New Roman" pitchFamily="18" charset="0"/>
                          <a:cs typeface="Times New Roman" pitchFamily="18" charset="0"/>
                        </a:rPr>
                        <a:t>Преподавание в начальных </a:t>
                      </a:r>
                      <a:r>
                        <a:rPr lang="ru-RU" sz="3200" b="0" dirty="0" smtClean="0">
                          <a:solidFill>
                            <a:srgbClr val="FF0000"/>
                          </a:solidFill>
                          <a:effectLst/>
                          <a:latin typeface="Times New Roman" pitchFamily="18" charset="0"/>
                          <a:cs typeface="Times New Roman" pitchFamily="18" charset="0"/>
                        </a:rPr>
                        <a:t>классах </a:t>
                      </a:r>
                      <a:endParaRPr lang="ru-RU" sz="3200" b="0" dirty="0">
                        <a:solidFill>
                          <a:srgbClr val="FF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smtClean="0">
                          <a:solidFill>
                            <a:srgbClr val="FF0000"/>
                          </a:solidFill>
                          <a:effectLst/>
                          <a:latin typeface="Times New Roman" pitchFamily="18" charset="0"/>
                          <a:cs typeface="Times New Roman" pitchFamily="18" charset="0"/>
                        </a:rPr>
                        <a:t>25</a:t>
                      </a:r>
                      <a:endParaRPr lang="ru-RU" sz="3200" b="0" dirty="0">
                        <a:solidFill>
                          <a:srgbClr val="FF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2"/>
                  </a:ext>
                </a:extLst>
              </a:tr>
              <a:tr h="428695">
                <a:tc>
                  <a:txBody>
                    <a:bodyPr/>
                    <a:lstStyle/>
                    <a:p>
                      <a:pPr>
                        <a:lnSpc>
                          <a:spcPct val="100000"/>
                        </a:lnSpc>
                        <a:spcBef>
                          <a:spcPts val="600"/>
                        </a:spcBef>
                        <a:spcAft>
                          <a:spcPts val="600"/>
                        </a:spcAft>
                      </a:pPr>
                      <a:r>
                        <a:rPr lang="ru-RU" sz="3200" b="0" dirty="0" smtClean="0">
                          <a:solidFill>
                            <a:schemeClr val="tx1"/>
                          </a:solidFill>
                          <a:effectLst/>
                          <a:latin typeface="Times New Roman" pitchFamily="18" charset="0"/>
                          <a:cs typeface="Times New Roman" pitchFamily="18" charset="0"/>
                        </a:rPr>
                        <a:t>40.02.01 </a:t>
                      </a:r>
                      <a:r>
                        <a:rPr lang="ru-RU" sz="3200" b="0" dirty="0">
                          <a:solidFill>
                            <a:schemeClr val="tx1"/>
                          </a:solidFill>
                          <a:effectLst/>
                          <a:latin typeface="Times New Roman" pitchFamily="18" charset="0"/>
                          <a:cs typeface="Times New Roman" pitchFamily="18" charset="0"/>
                        </a:rPr>
                        <a:t>Право и организация социального </a:t>
                      </a:r>
                      <a:r>
                        <a:rPr lang="ru-RU" sz="3200" b="0" dirty="0" smtClean="0">
                          <a:solidFill>
                            <a:schemeClr val="tx1"/>
                          </a:solidFill>
                          <a:effectLst/>
                          <a:latin typeface="Times New Roman" pitchFamily="18" charset="0"/>
                          <a:cs typeface="Times New Roman" pitchFamily="18" charset="0"/>
                        </a:rPr>
                        <a:t>обеспечения </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a:solidFill>
                            <a:schemeClr val="tx1"/>
                          </a:solidFill>
                          <a:effectLst/>
                          <a:latin typeface="Times New Roman" pitchFamily="18" charset="0"/>
                          <a:cs typeface="Times New Roman" pitchFamily="18" charset="0"/>
                        </a:rPr>
                        <a:t>25</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3"/>
                  </a:ext>
                </a:extLst>
              </a:tr>
              <a:tr h="428695">
                <a:tc>
                  <a:txBody>
                    <a:bodyPr/>
                    <a:lstStyle/>
                    <a:p>
                      <a:pPr marL="1612900" indent="-1612900">
                        <a:lnSpc>
                          <a:spcPct val="100000"/>
                        </a:lnSpc>
                        <a:spcBef>
                          <a:spcPts val="600"/>
                        </a:spcBef>
                        <a:spcAft>
                          <a:spcPts val="600"/>
                        </a:spcAft>
                      </a:pPr>
                      <a:r>
                        <a:rPr lang="ru-RU" sz="3200" b="0" dirty="0" smtClean="0">
                          <a:solidFill>
                            <a:schemeClr val="tx1"/>
                          </a:solidFill>
                          <a:effectLst/>
                          <a:latin typeface="Times New Roman" pitchFamily="18" charset="0"/>
                          <a:cs typeface="Times New Roman" pitchFamily="18" charset="0"/>
                        </a:rPr>
                        <a:t>46.02.01 </a:t>
                      </a:r>
                      <a:r>
                        <a:rPr lang="ru-RU" sz="3200" b="0" dirty="0">
                          <a:solidFill>
                            <a:schemeClr val="tx1"/>
                          </a:solidFill>
                          <a:effectLst/>
                          <a:latin typeface="Times New Roman" pitchFamily="18" charset="0"/>
                          <a:cs typeface="Times New Roman" pitchFamily="18" charset="0"/>
                        </a:rPr>
                        <a:t>Документационное обеспечение управления и </a:t>
                      </a:r>
                      <a:r>
                        <a:rPr lang="ru-RU" sz="3200" b="0" dirty="0" smtClean="0">
                          <a:solidFill>
                            <a:schemeClr val="tx1"/>
                          </a:solidFill>
                          <a:effectLst/>
                          <a:latin typeface="Times New Roman" pitchFamily="18" charset="0"/>
                          <a:cs typeface="Times New Roman" pitchFamily="18" charset="0"/>
                        </a:rPr>
                        <a:t>архивоведение </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a:solidFill>
                            <a:schemeClr val="tx1"/>
                          </a:solidFill>
                          <a:effectLst/>
                          <a:latin typeface="Times New Roman" pitchFamily="18" charset="0"/>
                          <a:cs typeface="Times New Roman" pitchFamily="18" charset="0"/>
                        </a:rPr>
                        <a:t>25</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5"/>
                  </a:ext>
                </a:extLst>
              </a:tr>
              <a:tr h="428695">
                <a:tc>
                  <a:txBody>
                    <a:bodyPr/>
                    <a:lstStyle/>
                    <a:p>
                      <a:pPr>
                        <a:lnSpc>
                          <a:spcPct val="100000"/>
                        </a:lnSpc>
                        <a:spcBef>
                          <a:spcPts val="600"/>
                        </a:spcBef>
                        <a:spcAft>
                          <a:spcPts val="600"/>
                        </a:spcAft>
                      </a:pPr>
                      <a:r>
                        <a:rPr lang="ru-RU" sz="3200" b="0" dirty="0" smtClean="0">
                          <a:solidFill>
                            <a:schemeClr val="tx1"/>
                          </a:solidFill>
                          <a:effectLst/>
                          <a:latin typeface="Times New Roman" pitchFamily="18" charset="0"/>
                          <a:ea typeface="Times New Roman"/>
                          <a:cs typeface="Times New Roman" pitchFamily="18" charset="0"/>
                        </a:rPr>
                        <a:t>38.02.01 Экономика</a:t>
                      </a:r>
                      <a:r>
                        <a:rPr lang="ru-RU" sz="3200" b="0" baseline="0" dirty="0" smtClean="0">
                          <a:solidFill>
                            <a:schemeClr val="tx1"/>
                          </a:solidFill>
                          <a:effectLst/>
                          <a:latin typeface="Times New Roman" pitchFamily="18" charset="0"/>
                          <a:ea typeface="Times New Roman"/>
                          <a:cs typeface="Times New Roman" pitchFamily="18" charset="0"/>
                        </a:rPr>
                        <a:t> и бухгалтерский учет</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smtClean="0">
                          <a:solidFill>
                            <a:schemeClr val="tx1"/>
                          </a:solidFill>
                          <a:effectLst/>
                          <a:latin typeface="Times New Roman" pitchFamily="18" charset="0"/>
                          <a:ea typeface="Times New Roman"/>
                          <a:cs typeface="Times New Roman" pitchFamily="18" charset="0"/>
                        </a:rPr>
                        <a:t>25</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6"/>
                  </a:ext>
                </a:extLst>
              </a:tr>
              <a:tr h="428695">
                <a:tc>
                  <a:txBody>
                    <a:bodyPr/>
                    <a:lstStyle/>
                    <a:p>
                      <a:pPr>
                        <a:lnSpc>
                          <a:spcPct val="100000"/>
                        </a:lnSpc>
                        <a:spcBef>
                          <a:spcPts val="600"/>
                        </a:spcBef>
                        <a:spcAft>
                          <a:spcPts val="600"/>
                        </a:spcAft>
                      </a:pPr>
                      <a:r>
                        <a:rPr lang="ru-RU" sz="3200" b="0" dirty="0">
                          <a:solidFill>
                            <a:schemeClr val="tx1"/>
                          </a:solidFill>
                          <a:effectLst/>
                          <a:latin typeface="Times New Roman" pitchFamily="18" charset="0"/>
                          <a:cs typeface="Times New Roman" pitchFamily="18" charset="0"/>
                        </a:rPr>
                        <a:t>38.02.03 Операционная деятельность в </a:t>
                      </a:r>
                      <a:r>
                        <a:rPr lang="ru-RU" sz="3200" b="0" dirty="0" smtClean="0">
                          <a:solidFill>
                            <a:schemeClr val="tx1"/>
                          </a:solidFill>
                          <a:effectLst/>
                          <a:latin typeface="Times New Roman" pitchFamily="18" charset="0"/>
                          <a:cs typeface="Times New Roman" pitchFamily="18" charset="0"/>
                        </a:rPr>
                        <a:t>логистике</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a:solidFill>
                            <a:schemeClr val="tx1"/>
                          </a:solidFill>
                          <a:effectLst/>
                          <a:latin typeface="Times New Roman" pitchFamily="18" charset="0"/>
                          <a:cs typeface="Times New Roman" pitchFamily="18" charset="0"/>
                        </a:rPr>
                        <a:t>25</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7"/>
                  </a:ext>
                </a:extLst>
              </a:tr>
              <a:tr h="428695">
                <a:tc>
                  <a:txBody>
                    <a:bodyPr/>
                    <a:lstStyle/>
                    <a:p>
                      <a:pPr>
                        <a:lnSpc>
                          <a:spcPct val="100000"/>
                        </a:lnSpc>
                        <a:spcBef>
                          <a:spcPts val="600"/>
                        </a:spcBef>
                        <a:spcAft>
                          <a:spcPts val="600"/>
                        </a:spcAft>
                      </a:pPr>
                      <a:r>
                        <a:rPr lang="ru-RU" sz="3200" b="0" dirty="0" smtClean="0">
                          <a:solidFill>
                            <a:schemeClr val="tx1"/>
                          </a:solidFill>
                          <a:effectLst/>
                          <a:latin typeface="Times New Roman" pitchFamily="18" charset="0"/>
                          <a:cs typeface="Times New Roman" pitchFamily="18" charset="0"/>
                        </a:rPr>
                        <a:t>38.02.04 Коммерция (по отраслям)</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a:solidFill>
                            <a:schemeClr val="tx1"/>
                          </a:solidFill>
                          <a:effectLst/>
                          <a:latin typeface="Times New Roman" pitchFamily="18" charset="0"/>
                          <a:cs typeface="Times New Roman" pitchFamily="18" charset="0"/>
                        </a:rPr>
                        <a:t>25</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8"/>
                  </a:ext>
                </a:extLst>
              </a:tr>
              <a:tr h="428695">
                <a:tc>
                  <a:txBody>
                    <a:bodyPr/>
                    <a:lstStyle/>
                    <a:p>
                      <a:pPr marL="1344613" indent="-1344613">
                        <a:lnSpc>
                          <a:spcPct val="100000"/>
                        </a:lnSpc>
                        <a:spcBef>
                          <a:spcPts val="600"/>
                        </a:spcBef>
                        <a:spcAft>
                          <a:spcPts val="600"/>
                        </a:spcAft>
                      </a:pPr>
                      <a:r>
                        <a:rPr lang="ru-RU" sz="2800" b="0" dirty="0">
                          <a:solidFill>
                            <a:schemeClr val="tx1"/>
                          </a:solidFill>
                          <a:effectLst/>
                          <a:latin typeface="Times New Roman" pitchFamily="18" charset="0"/>
                          <a:cs typeface="Times New Roman" pitchFamily="18" charset="0"/>
                        </a:rPr>
                        <a:t>38.02.05 Товароведение и экспертиза качества потребительских </a:t>
                      </a:r>
                      <a:r>
                        <a:rPr lang="ru-RU" sz="2800" b="0" dirty="0" smtClean="0">
                          <a:solidFill>
                            <a:schemeClr val="tx1"/>
                          </a:solidFill>
                          <a:effectLst/>
                          <a:latin typeface="Times New Roman" pitchFamily="18" charset="0"/>
                          <a:cs typeface="Times New Roman" pitchFamily="18" charset="0"/>
                        </a:rPr>
                        <a:t>товаров </a:t>
                      </a:r>
                      <a:endParaRPr lang="ru-RU" sz="28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a:solidFill>
                            <a:schemeClr val="tx1"/>
                          </a:solidFill>
                          <a:effectLst/>
                          <a:latin typeface="Times New Roman" pitchFamily="18" charset="0"/>
                          <a:cs typeface="Times New Roman" pitchFamily="18" charset="0"/>
                        </a:rPr>
                        <a:t>25</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10"/>
                  </a:ext>
                </a:extLst>
              </a:tr>
              <a:tr h="428695">
                <a:tc>
                  <a:txBody>
                    <a:bodyPr/>
                    <a:lstStyle/>
                    <a:p>
                      <a:pPr>
                        <a:lnSpc>
                          <a:spcPct val="100000"/>
                        </a:lnSpc>
                        <a:spcBef>
                          <a:spcPts val="600"/>
                        </a:spcBef>
                        <a:spcAft>
                          <a:spcPts val="600"/>
                        </a:spcAft>
                      </a:pPr>
                      <a:r>
                        <a:rPr lang="ru-RU" sz="3200" b="0" dirty="0">
                          <a:solidFill>
                            <a:schemeClr val="tx1"/>
                          </a:solidFill>
                          <a:effectLst/>
                          <a:latin typeface="Times New Roman" pitchFamily="18" charset="0"/>
                          <a:cs typeface="Times New Roman" pitchFamily="18" charset="0"/>
                        </a:rPr>
                        <a:t>09.02.07 Информационные системы и </a:t>
                      </a:r>
                      <a:r>
                        <a:rPr lang="ru-RU" sz="3200" b="0" dirty="0" smtClean="0">
                          <a:solidFill>
                            <a:schemeClr val="tx1"/>
                          </a:solidFill>
                          <a:effectLst/>
                          <a:latin typeface="Times New Roman" pitchFamily="18" charset="0"/>
                          <a:cs typeface="Times New Roman" pitchFamily="18" charset="0"/>
                        </a:rPr>
                        <a:t>программирование </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200" b="0" dirty="0" smtClean="0">
                          <a:solidFill>
                            <a:schemeClr val="tx1"/>
                          </a:solidFill>
                          <a:effectLst/>
                          <a:latin typeface="Times New Roman" pitchFamily="18" charset="0"/>
                          <a:cs typeface="Times New Roman" pitchFamily="18" charset="0"/>
                        </a:rPr>
                        <a:t>25</a:t>
                      </a:r>
                      <a:endParaRPr lang="ru-RU" sz="32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546170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79088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graphicFrame>
        <p:nvGraphicFramePr>
          <p:cNvPr id="10" name="Таблица 9"/>
          <p:cNvGraphicFramePr>
            <a:graphicFrameLocks noGrp="1"/>
          </p:cNvGraphicFramePr>
          <p:nvPr>
            <p:extLst>
              <p:ext uri="{D42A27DB-BD31-4B8C-83A1-F6EECF244321}">
                <p14:modId xmlns:p14="http://schemas.microsoft.com/office/powerpoint/2010/main" val="3595183281"/>
              </p:ext>
            </p:extLst>
          </p:nvPr>
        </p:nvGraphicFramePr>
        <p:xfrm>
          <a:off x="589547" y="1000745"/>
          <a:ext cx="11309685" cy="5745480"/>
        </p:xfrm>
        <a:graphic>
          <a:graphicData uri="http://schemas.openxmlformats.org/drawingml/2006/table">
            <a:tbl>
              <a:tblPr firstRow="1" firstCol="1" bandRow="1">
                <a:tableStyleId>{0E3FDE45-AF77-4B5C-9715-49D594BDF05E}</a:tableStyleId>
              </a:tblPr>
              <a:tblGrid>
                <a:gridCol w="359832">
                  <a:extLst>
                    <a:ext uri="{9D8B030D-6E8A-4147-A177-3AD203B41FA5}">
                      <a16:colId xmlns:a16="http://schemas.microsoft.com/office/drawing/2014/main" val="20000"/>
                    </a:ext>
                  </a:extLst>
                </a:gridCol>
                <a:gridCol w="10949853">
                  <a:extLst>
                    <a:ext uri="{9D8B030D-6E8A-4147-A177-3AD203B41FA5}">
                      <a16:colId xmlns:a16="http://schemas.microsoft.com/office/drawing/2014/main" val="20001"/>
                    </a:ext>
                  </a:extLst>
                </a:gridCol>
              </a:tblGrid>
              <a:tr h="2991457">
                <a:tc gridSpan="2">
                  <a:txBody>
                    <a:bodyPr/>
                    <a:lstStyle/>
                    <a:p>
                      <a:pPr algn="just">
                        <a:spcBef>
                          <a:spcPts val="600"/>
                        </a:spcBef>
                        <a:spcAft>
                          <a:spcPts val="600"/>
                        </a:spcAft>
                      </a:pPr>
                      <a:r>
                        <a:rPr lang="ru-RU" sz="3200" b="0" kern="1200" dirty="0" smtClean="0">
                          <a:effectLst/>
                        </a:rPr>
                        <a:t>У </a:t>
                      </a:r>
                      <a:r>
                        <a:rPr lang="ru-RU" sz="3200" b="0" kern="1200" dirty="0">
                          <a:effectLst/>
                        </a:rPr>
                        <a:t>Вас есть возможность: </a:t>
                      </a:r>
                      <a:endParaRPr lang="ru-RU" sz="3200" b="0" dirty="0">
                        <a:effectLst/>
                      </a:endParaRPr>
                    </a:p>
                    <a:p>
                      <a:pPr marL="1617663" lvl="0" indent="-342900" algn="just">
                        <a:lnSpc>
                          <a:spcPct val="100000"/>
                        </a:lnSpc>
                        <a:spcAft>
                          <a:spcPts val="0"/>
                        </a:spcAft>
                        <a:buFont typeface="Wingdings"/>
                        <a:buChar char=""/>
                      </a:pPr>
                      <a:r>
                        <a:rPr lang="ru-RU" sz="3200" b="0" kern="1200" dirty="0">
                          <a:solidFill>
                            <a:schemeClr val="accent5">
                              <a:lumMod val="75000"/>
                            </a:schemeClr>
                          </a:solidFill>
                          <a:effectLst/>
                        </a:rPr>
                        <a:t>на базе 11 класса </a:t>
                      </a:r>
                      <a:endParaRPr lang="ru-RU" sz="3200" b="0" dirty="0">
                        <a:solidFill>
                          <a:schemeClr val="accent5">
                            <a:lumMod val="75000"/>
                          </a:schemeClr>
                        </a:solidFill>
                        <a:effectLst/>
                      </a:endParaRPr>
                    </a:p>
                    <a:p>
                      <a:pPr marL="1617663" lvl="0" indent="-342900" algn="just">
                        <a:lnSpc>
                          <a:spcPct val="100000"/>
                        </a:lnSpc>
                        <a:spcAft>
                          <a:spcPts val="0"/>
                        </a:spcAft>
                        <a:buFont typeface="Wingdings"/>
                        <a:buChar char=""/>
                      </a:pPr>
                      <a:r>
                        <a:rPr lang="ru-RU" sz="3200" b="0" kern="1200" dirty="0">
                          <a:solidFill>
                            <a:schemeClr val="accent5">
                              <a:lumMod val="75000"/>
                            </a:schemeClr>
                          </a:solidFill>
                          <a:effectLst/>
                        </a:rPr>
                        <a:t>без ЕГЭ</a:t>
                      </a:r>
                      <a:endParaRPr lang="ru-RU" sz="3200" b="0" dirty="0">
                        <a:solidFill>
                          <a:schemeClr val="accent5">
                            <a:lumMod val="75000"/>
                          </a:schemeClr>
                        </a:solidFill>
                        <a:effectLst/>
                      </a:endParaRPr>
                    </a:p>
                    <a:p>
                      <a:pPr marL="1617663" lvl="0" indent="-342900" algn="just">
                        <a:lnSpc>
                          <a:spcPct val="100000"/>
                        </a:lnSpc>
                        <a:spcAft>
                          <a:spcPts val="0"/>
                        </a:spcAft>
                        <a:buFont typeface="Wingdings"/>
                        <a:buChar char=""/>
                      </a:pPr>
                      <a:r>
                        <a:rPr lang="ru-RU" sz="4000" b="0" kern="1200" dirty="0">
                          <a:solidFill>
                            <a:srgbClr val="FF0000"/>
                          </a:solidFill>
                          <a:effectLst/>
                        </a:rPr>
                        <a:t>очно</a:t>
                      </a:r>
                      <a:endParaRPr lang="ru-RU" sz="3200" b="0" dirty="0">
                        <a:solidFill>
                          <a:srgbClr val="FF0000"/>
                        </a:solidFill>
                        <a:effectLst/>
                      </a:endParaRPr>
                    </a:p>
                    <a:p>
                      <a:pPr marL="1617663" lvl="0" indent="-342900" algn="just">
                        <a:lnSpc>
                          <a:spcPct val="100000"/>
                        </a:lnSpc>
                        <a:spcAft>
                          <a:spcPts val="0"/>
                        </a:spcAft>
                        <a:buFont typeface="Wingdings"/>
                        <a:buChar char=""/>
                      </a:pPr>
                      <a:r>
                        <a:rPr lang="ru-RU" sz="3200" b="0" kern="1200" dirty="0">
                          <a:solidFill>
                            <a:schemeClr val="accent5">
                              <a:lumMod val="75000"/>
                            </a:schemeClr>
                          </a:solidFill>
                          <a:effectLst/>
                        </a:rPr>
                        <a:t>за 1 год и 10 месяцев</a:t>
                      </a:r>
                      <a:r>
                        <a:rPr lang="ru-RU" sz="3200" b="0" kern="1200" dirty="0">
                          <a:solidFill>
                            <a:schemeClr val="accent1">
                              <a:lumMod val="50000"/>
                            </a:schemeClr>
                          </a:solidFill>
                          <a:effectLst/>
                        </a:rPr>
                        <a:t> </a:t>
                      </a:r>
                      <a:endParaRPr lang="ru-RU" sz="3200" b="0" dirty="0">
                        <a:solidFill>
                          <a:schemeClr val="accent1">
                            <a:lumMod val="50000"/>
                          </a:schemeClr>
                        </a:solidFill>
                        <a:effectLst/>
                      </a:endParaRPr>
                    </a:p>
                    <a:p>
                      <a:pPr algn="just">
                        <a:spcBef>
                          <a:spcPts val="600"/>
                        </a:spcBef>
                        <a:spcAft>
                          <a:spcPts val="600"/>
                        </a:spcAft>
                      </a:pPr>
                      <a:r>
                        <a:rPr lang="ru-RU" sz="3200" b="0" kern="1200" dirty="0">
                          <a:effectLst/>
                        </a:rPr>
                        <a:t>получить квалификацию по специальностям:</a:t>
                      </a:r>
                      <a:endParaRPr lang="ru-RU" sz="3200" b="0" dirty="0">
                        <a:effectLst/>
                        <a:latin typeface="Times New Roman"/>
                        <a:ea typeface="Times New Roman"/>
                        <a:cs typeface="Calibri"/>
                      </a:endParaRPr>
                    </a:p>
                  </a:txBody>
                  <a:tcPr marL="68580" marR="68580" marT="0" marB="0"/>
                </a:tc>
                <a:tc hMerge="1">
                  <a:txBody>
                    <a:bodyPr/>
                    <a:lstStyle/>
                    <a:p>
                      <a:endParaRPr lang="ru-RU"/>
                    </a:p>
                  </a:txBody>
                  <a:tcPr/>
                </a:tc>
                <a:extLst>
                  <a:ext uri="{0D108BD9-81ED-4DB2-BD59-A6C34878D82A}">
                    <a16:rowId xmlns:a16="http://schemas.microsoft.com/office/drawing/2014/main" val="10000"/>
                  </a:ext>
                </a:extLst>
              </a:tr>
              <a:tr h="2517401">
                <a:tc>
                  <a:txBody>
                    <a:bodyPr/>
                    <a:lstStyle/>
                    <a:p>
                      <a:pPr algn="l">
                        <a:spcAft>
                          <a:spcPts val="0"/>
                        </a:spcAft>
                      </a:pPr>
                      <a:r>
                        <a:rPr lang="ru-RU" sz="2400" kern="1200">
                          <a:effectLst/>
                        </a:rPr>
                        <a:t> </a:t>
                      </a:r>
                      <a:endParaRPr lang="ru-RU" sz="2400">
                        <a:effectLst/>
                        <a:latin typeface="Times New Roman"/>
                        <a:ea typeface="Times New Roman"/>
                        <a:cs typeface="Calibri"/>
                      </a:endParaRPr>
                    </a:p>
                  </a:txBody>
                  <a:tcPr marL="68580" marR="68580" marT="0" marB="0"/>
                </a:tc>
                <a:tc>
                  <a:txBody>
                    <a:bodyPr/>
                    <a:lstStyle/>
                    <a:p>
                      <a:pPr algn="just">
                        <a:spcAft>
                          <a:spcPts val="0"/>
                        </a:spcAft>
                      </a:pPr>
                      <a:endParaRPr lang="ru-RU" sz="900" kern="1200" dirty="0" smtClean="0">
                        <a:solidFill>
                          <a:schemeClr val="accent5">
                            <a:lumMod val="75000"/>
                          </a:schemeClr>
                        </a:solidFill>
                        <a:effectLst/>
                      </a:endParaRPr>
                    </a:p>
                    <a:p>
                      <a:pPr algn="just">
                        <a:spcAft>
                          <a:spcPts val="0"/>
                        </a:spcAft>
                      </a:pPr>
                      <a:r>
                        <a:rPr lang="ru-RU" sz="3200" kern="1200" dirty="0" smtClean="0">
                          <a:solidFill>
                            <a:schemeClr val="accent5">
                              <a:lumMod val="75000"/>
                            </a:schemeClr>
                          </a:solidFill>
                          <a:effectLst/>
                        </a:rPr>
                        <a:t>38.02.07 </a:t>
                      </a:r>
                      <a:r>
                        <a:rPr lang="ru-RU" sz="3200" kern="1200" dirty="0">
                          <a:solidFill>
                            <a:schemeClr val="accent5">
                              <a:lumMod val="75000"/>
                            </a:schemeClr>
                          </a:solidFill>
                          <a:effectLst/>
                        </a:rPr>
                        <a:t>Банковское дело</a:t>
                      </a:r>
                      <a:endParaRPr lang="ru-RU" sz="3200" dirty="0">
                        <a:solidFill>
                          <a:schemeClr val="accent5">
                            <a:lumMod val="75000"/>
                          </a:schemeClr>
                        </a:solidFill>
                        <a:effectLst/>
                      </a:endParaRPr>
                    </a:p>
                    <a:p>
                      <a:pPr algn="just">
                        <a:spcAft>
                          <a:spcPts val="0"/>
                        </a:spcAft>
                      </a:pPr>
                      <a:r>
                        <a:rPr lang="ru-RU" sz="3200" kern="1200" dirty="0" smtClean="0">
                          <a:solidFill>
                            <a:schemeClr val="accent5">
                              <a:lumMod val="75000"/>
                            </a:schemeClr>
                          </a:solidFill>
                          <a:effectLst/>
                        </a:rPr>
                        <a:t>09.02.07 </a:t>
                      </a:r>
                      <a:r>
                        <a:rPr lang="ru-RU" sz="3200" kern="1200" dirty="0">
                          <a:solidFill>
                            <a:schemeClr val="accent5">
                              <a:lumMod val="75000"/>
                            </a:schemeClr>
                          </a:solidFill>
                          <a:effectLst/>
                        </a:rPr>
                        <a:t>Информационные системы и программирование </a:t>
                      </a:r>
                      <a:endParaRPr lang="ru-RU" sz="3200" kern="1200" dirty="0" smtClean="0">
                        <a:solidFill>
                          <a:schemeClr val="accent5">
                            <a:lumMod val="75000"/>
                          </a:schemeClr>
                        </a:solidFill>
                        <a:effectLst/>
                      </a:endParaRPr>
                    </a:p>
                    <a:p>
                      <a:pPr marL="0" indent="1344613" algn="just">
                        <a:spcAft>
                          <a:spcPts val="0"/>
                        </a:spcAft>
                      </a:pPr>
                      <a:r>
                        <a:rPr lang="ru-RU" sz="2800" kern="1200" dirty="0" smtClean="0">
                          <a:solidFill>
                            <a:schemeClr val="accent5">
                              <a:lumMod val="75000"/>
                            </a:schemeClr>
                          </a:solidFill>
                          <a:effectLst/>
                        </a:rPr>
                        <a:t>(</a:t>
                      </a:r>
                      <a:r>
                        <a:rPr lang="ru-RU" sz="2800" kern="1200" dirty="0">
                          <a:solidFill>
                            <a:schemeClr val="accent5">
                              <a:lumMod val="75000"/>
                            </a:schemeClr>
                          </a:solidFill>
                          <a:effectLst/>
                        </a:rPr>
                        <a:t>2 года 10 месяцев)</a:t>
                      </a:r>
                      <a:endParaRPr lang="ru-RU" sz="2800" dirty="0">
                        <a:solidFill>
                          <a:schemeClr val="accent5">
                            <a:lumMod val="75000"/>
                          </a:schemeClr>
                        </a:solidFill>
                        <a:effectLst/>
                      </a:endParaRPr>
                    </a:p>
                    <a:p>
                      <a:pPr algn="just">
                        <a:spcAft>
                          <a:spcPts val="0"/>
                        </a:spcAft>
                      </a:pPr>
                      <a:r>
                        <a:rPr lang="ru-RU" sz="3200" kern="1200" dirty="0">
                          <a:solidFill>
                            <a:schemeClr val="accent5">
                              <a:lumMod val="75000"/>
                            </a:schemeClr>
                          </a:solidFill>
                          <a:effectLst/>
                        </a:rPr>
                        <a:t>38.02.03 Операционная деятельность в логистике</a:t>
                      </a:r>
                      <a:endParaRPr lang="ru-RU" sz="3200" dirty="0">
                        <a:solidFill>
                          <a:schemeClr val="accent5">
                            <a:lumMod val="75000"/>
                          </a:schemeClr>
                        </a:solidFill>
                        <a:effectLst/>
                      </a:endParaRPr>
                    </a:p>
                    <a:p>
                      <a:pPr algn="l">
                        <a:spcBef>
                          <a:spcPts val="1200"/>
                        </a:spcBef>
                        <a:spcAft>
                          <a:spcPts val="0"/>
                        </a:spcAft>
                      </a:pPr>
                      <a:r>
                        <a:rPr lang="ru-RU" sz="2400" kern="1200" dirty="0" smtClean="0">
                          <a:effectLst/>
                        </a:rPr>
                        <a:t>стоимость </a:t>
                      </a:r>
                      <a:r>
                        <a:rPr lang="ru-RU" sz="2400" kern="1200" dirty="0">
                          <a:effectLst/>
                        </a:rPr>
                        <a:t>первого года обучения 44 000 руб. </a:t>
                      </a:r>
                      <a:endParaRPr lang="ru-RU" sz="2400" dirty="0">
                        <a:effectLst/>
                        <a:latin typeface="Times New Roman"/>
                        <a:ea typeface="Times New Roman"/>
                        <a:cs typeface="Calibri"/>
                      </a:endParaRPr>
                    </a:p>
                  </a:txBody>
                  <a:tcPr marL="68580" marR="68580" marT="0" marB="0"/>
                </a:tc>
                <a:extLst>
                  <a:ext uri="{0D108BD9-81ED-4DB2-BD59-A6C34878D82A}">
                    <a16:rowId xmlns:a16="http://schemas.microsoft.com/office/drawing/2014/main" val="10001"/>
                  </a:ext>
                </a:extLst>
              </a:tr>
            </a:tbl>
          </a:graphicData>
        </a:graphic>
      </p:graphicFrame>
      <p:pic>
        <p:nvPicPr>
          <p:cNvPr id="11" name="Рисунок 1" descr="Описание: ÐÐ°ÑÑÐ¸Ð½ÐºÐ¸ Ð¿Ð¾ Ð·Ð°Ð¿ÑÐ¾ÑÑ ÐºÐ°ÑÑÐ¸Ð½ÐºÐ¸ Ð²Ð¾ÑÐºÐ»Ð¸ÑÐ°ÑÐµÐ»ÑÐ½ÑÐ¹ Ð·Ð½Ð°Ðº Ð¸ ÑÐµÑÑÐ°Ð´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663" y="1233301"/>
            <a:ext cx="1591679" cy="272047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a:ln w="0">
                  <a:solidFill>
                    <a:schemeClr val="bg1"/>
                  </a:solidFill>
                </a:ln>
                <a:effectLst>
                  <a:outerShdw blurRad="38100" dist="25400" dir="5400000" algn="ctr" rotWithShape="0">
                    <a:srgbClr val="6E747A">
                      <a:alpha val="43000"/>
                    </a:srgbClr>
                  </a:outerShdw>
                </a:effectLst>
              </a:rPr>
              <a:t>План приема </a:t>
            </a:r>
            <a:r>
              <a:rPr lang="ru-RU" sz="4800" b="1" dirty="0" smtClean="0">
                <a:ln w="0">
                  <a:solidFill>
                    <a:schemeClr val="bg1"/>
                  </a:solidFill>
                </a:ln>
                <a:effectLst>
                  <a:outerShdw blurRad="38100" dist="25400" dir="5400000" algn="ctr" rotWithShape="0">
                    <a:srgbClr val="6E747A">
                      <a:alpha val="43000"/>
                    </a:srgbClr>
                  </a:outerShdw>
                </a:effectLst>
              </a:rPr>
              <a:t>2019 </a:t>
            </a:r>
            <a:r>
              <a:rPr lang="ru-RU" sz="4800" b="1" dirty="0" smtClean="0">
                <a:ln w="0">
                  <a:solidFill>
                    <a:schemeClr val="bg1"/>
                  </a:solidFill>
                </a:ln>
                <a:solidFill>
                  <a:srgbClr val="FF0000"/>
                </a:solidFill>
                <a:effectLst>
                  <a:outerShdw blurRad="38100" dist="25400" dir="5400000" algn="ctr" rotWithShape="0">
                    <a:srgbClr val="6E747A">
                      <a:alpha val="43000"/>
                    </a:srgbClr>
                  </a:outerShdw>
                </a:effectLst>
              </a:rPr>
              <a:t>ПЛАТНО</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5465796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948184"/>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358183" y="144551"/>
            <a:ext cx="8375299" cy="830997"/>
          </a:xfrm>
          <a:prstGeom prst="rect">
            <a:avLst/>
          </a:prstGeom>
          <a:noFill/>
          <a:ln w="9525">
            <a:noFill/>
            <a:miter lim="800000"/>
            <a:headEnd/>
            <a:tailEnd/>
          </a:ln>
        </p:spPr>
        <p:txBody>
          <a:bodyPr wrap="square">
            <a:spAutoFit/>
          </a:bodyPr>
          <a:lstStyle/>
          <a:p>
            <a:pPr algn="ctr" eaLnBrk="1" hangingPunct="1"/>
            <a:r>
              <a:rPr lang="ru-RU" sz="4800" b="1" dirty="0">
                <a:ln w="0">
                  <a:solidFill>
                    <a:schemeClr val="bg1"/>
                  </a:solidFill>
                </a:ln>
                <a:effectLst>
                  <a:outerShdw blurRad="38100" dist="25400" dir="5400000" algn="ctr" rotWithShape="0">
                    <a:srgbClr val="6E747A">
                      <a:alpha val="43000"/>
                    </a:srgbClr>
                  </a:outerShdw>
                </a:effectLst>
              </a:rPr>
              <a:t>План приема 2018 платно</a:t>
            </a:r>
          </a:p>
        </p:txBody>
      </p:sp>
      <p:graphicFrame>
        <p:nvGraphicFramePr>
          <p:cNvPr id="8" name="Таблица 7"/>
          <p:cNvGraphicFramePr>
            <a:graphicFrameLocks noGrp="1"/>
          </p:cNvGraphicFramePr>
          <p:nvPr>
            <p:extLst>
              <p:ext uri="{D42A27DB-BD31-4B8C-83A1-F6EECF244321}">
                <p14:modId xmlns:p14="http://schemas.microsoft.com/office/powerpoint/2010/main" val="4022474395"/>
              </p:ext>
            </p:extLst>
          </p:nvPr>
        </p:nvGraphicFramePr>
        <p:xfrm>
          <a:off x="551330" y="1485728"/>
          <a:ext cx="10932458" cy="4389120"/>
        </p:xfrm>
        <a:graphic>
          <a:graphicData uri="http://schemas.openxmlformats.org/drawingml/2006/table">
            <a:tbl>
              <a:tblPr firstRow="1" firstCol="1" bandRow="1">
                <a:tableStyleId>{8A107856-5554-42FB-B03E-39F5DBC370BA}</a:tableStyleId>
              </a:tblPr>
              <a:tblGrid>
                <a:gridCol w="9828086">
                  <a:extLst>
                    <a:ext uri="{9D8B030D-6E8A-4147-A177-3AD203B41FA5}">
                      <a16:colId xmlns:a16="http://schemas.microsoft.com/office/drawing/2014/main" val="20000"/>
                    </a:ext>
                  </a:extLst>
                </a:gridCol>
                <a:gridCol w="1104372">
                  <a:extLst>
                    <a:ext uri="{9D8B030D-6E8A-4147-A177-3AD203B41FA5}">
                      <a16:colId xmlns:a16="http://schemas.microsoft.com/office/drawing/2014/main" val="20001"/>
                    </a:ext>
                  </a:extLst>
                </a:gridCol>
              </a:tblGrid>
              <a:tr h="526850">
                <a:tc>
                  <a:txBody>
                    <a:bodyPr/>
                    <a:lstStyle/>
                    <a:p>
                      <a:pPr algn="ctr">
                        <a:lnSpc>
                          <a:spcPct val="100000"/>
                        </a:lnSpc>
                        <a:spcBef>
                          <a:spcPts val="600"/>
                        </a:spcBef>
                        <a:spcAft>
                          <a:spcPts val="600"/>
                        </a:spcAft>
                      </a:pPr>
                      <a:r>
                        <a:rPr lang="ru-RU" sz="3600" dirty="0" smtClean="0">
                          <a:effectLst/>
                          <a:latin typeface="Times New Roman" pitchFamily="18" charset="0"/>
                          <a:cs typeface="Times New Roman" pitchFamily="18" charset="0"/>
                        </a:rPr>
                        <a:t>Заочная форма обучения</a:t>
                      </a:r>
                      <a:endParaRPr lang="ru-RU" sz="3600"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endParaRPr lang="ru-RU" sz="3600" dirty="0">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0"/>
                  </a:ext>
                </a:extLst>
              </a:tr>
              <a:tr h="443155">
                <a:tc>
                  <a:txBody>
                    <a:bodyPr/>
                    <a:lstStyle/>
                    <a:p>
                      <a:pPr>
                        <a:lnSpc>
                          <a:spcPct val="100000"/>
                        </a:lnSpc>
                        <a:spcBef>
                          <a:spcPts val="600"/>
                        </a:spcBef>
                        <a:spcAft>
                          <a:spcPts val="600"/>
                        </a:spcAft>
                      </a:pPr>
                      <a:r>
                        <a:rPr lang="ru-RU" sz="3600" b="1" dirty="0" smtClean="0">
                          <a:solidFill>
                            <a:srgbClr val="FF0000"/>
                          </a:solidFill>
                          <a:effectLst/>
                          <a:latin typeface="Times New Roman" pitchFamily="18" charset="0"/>
                          <a:ea typeface="Times New Roman"/>
                          <a:cs typeface="Times New Roman" pitchFamily="18" charset="0"/>
                        </a:rPr>
                        <a:t>Только</a:t>
                      </a:r>
                      <a:r>
                        <a:rPr lang="ru-RU" sz="3600" b="1" dirty="0" smtClean="0">
                          <a:solidFill>
                            <a:schemeClr val="tx1"/>
                          </a:solidFill>
                          <a:effectLst/>
                          <a:latin typeface="Times New Roman" pitchFamily="18" charset="0"/>
                          <a:ea typeface="Times New Roman"/>
                          <a:cs typeface="Times New Roman" pitchFamily="18" charset="0"/>
                        </a:rPr>
                        <a:t> база</a:t>
                      </a:r>
                      <a:r>
                        <a:rPr lang="ru-RU" sz="3600" b="1" baseline="0" dirty="0" smtClean="0">
                          <a:solidFill>
                            <a:schemeClr val="tx1"/>
                          </a:solidFill>
                          <a:effectLst/>
                          <a:latin typeface="Times New Roman" pitchFamily="18" charset="0"/>
                          <a:ea typeface="Times New Roman"/>
                          <a:cs typeface="Times New Roman" pitchFamily="18" charset="0"/>
                        </a:rPr>
                        <a:t> 11 классов</a:t>
                      </a:r>
                      <a:endParaRPr lang="ru-RU" sz="3600" b="1"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600" b="1" dirty="0" smtClean="0">
                          <a:solidFill>
                            <a:schemeClr val="tx1"/>
                          </a:solidFill>
                          <a:effectLst/>
                          <a:latin typeface="Times New Roman" pitchFamily="18" charset="0"/>
                          <a:ea typeface="Times New Roman"/>
                          <a:cs typeface="Times New Roman" pitchFamily="18" charset="0"/>
                        </a:rPr>
                        <a:t>125</a:t>
                      </a:r>
                      <a:endParaRPr lang="ru-RU" sz="3600" b="1"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4"/>
                  </a:ext>
                </a:extLst>
              </a:tr>
              <a:tr h="443155">
                <a:tc>
                  <a:txBody>
                    <a:bodyPr/>
                    <a:lstStyle/>
                    <a:p>
                      <a:pPr>
                        <a:lnSpc>
                          <a:spcPct val="100000"/>
                        </a:lnSpc>
                        <a:spcBef>
                          <a:spcPts val="600"/>
                        </a:spcBef>
                        <a:spcAft>
                          <a:spcPts val="600"/>
                        </a:spcAft>
                      </a:pPr>
                      <a:r>
                        <a:rPr lang="ru-RU" sz="3600" b="0" dirty="0" smtClean="0">
                          <a:solidFill>
                            <a:schemeClr val="tx1"/>
                          </a:solidFill>
                          <a:effectLst/>
                          <a:latin typeface="Times New Roman" pitchFamily="18" charset="0"/>
                          <a:cs typeface="Times New Roman" pitchFamily="18" charset="0"/>
                        </a:rPr>
                        <a:t>38.02.07 </a:t>
                      </a:r>
                      <a:r>
                        <a:rPr lang="ru-RU" sz="3600" b="0" dirty="0">
                          <a:solidFill>
                            <a:schemeClr val="tx1"/>
                          </a:solidFill>
                          <a:effectLst/>
                          <a:latin typeface="Times New Roman" pitchFamily="18" charset="0"/>
                          <a:cs typeface="Times New Roman" pitchFamily="18" charset="0"/>
                        </a:rPr>
                        <a:t>Банковское </a:t>
                      </a:r>
                      <a:r>
                        <a:rPr lang="ru-RU" sz="3600" b="0" dirty="0" smtClean="0">
                          <a:solidFill>
                            <a:schemeClr val="tx1"/>
                          </a:solidFill>
                          <a:effectLst/>
                          <a:latin typeface="Times New Roman" pitchFamily="18" charset="0"/>
                          <a:cs typeface="Times New Roman" pitchFamily="18" charset="0"/>
                        </a:rPr>
                        <a:t>дело </a:t>
                      </a:r>
                      <a:endParaRPr lang="ru-RU" sz="36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600" b="0" dirty="0">
                          <a:solidFill>
                            <a:schemeClr val="tx1"/>
                          </a:solidFill>
                          <a:effectLst/>
                          <a:latin typeface="Times New Roman" pitchFamily="18" charset="0"/>
                          <a:cs typeface="Times New Roman" pitchFamily="18" charset="0"/>
                        </a:rPr>
                        <a:t>25</a:t>
                      </a:r>
                      <a:endParaRPr lang="ru-RU" sz="36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1"/>
                  </a:ext>
                </a:extLst>
              </a:tr>
              <a:tr h="443155">
                <a:tc>
                  <a:txBody>
                    <a:bodyPr/>
                    <a:lstStyle/>
                    <a:p>
                      <a:pPr>
                        <a:lnSpc>
                          <a:spcPct val="100000"/>
                        </a:lnSpc>
                        <a:spcBef>
                          <a:spcPts val="600"/>
                        </a:spcBef>
                        <a:spcAft>
                          <a:spcPts val="600"/>
                        </a:spcAft>
                      </a:pPr>
                      <a:r>
                        <a:rPr lang="ru-RU" sz="3600" b="0" dirty="0" smtClean="0">
                          <a:solidFill>
                            <a:srgbClr val="FF0000"/>
                          </a:solidFill>
                          <a:effectLst/>
                          <a:latin typeface="Times New Roman" pitchFamily="18" charset="0"/>
                          <a:cs typeface="Times New Roman" pitchFamily="18" charset="0"/>
                        </a:rPr>
                        <a:t>44.02.01 </a:t>
                      </a:r>
                      <a:r>
                        <a:rPr lang="ru-RU" sz="3600" b="0" dirty="0">
                          <a:solidFill>
                            <a:srgbClr val="FF0000"/>
                          </a:solidFill>
                          <a:effectLst/>
                          <a:latin typeface="Times New Roman" pitchFamily="18" charset="0"/>
                          <a:cs typeface="Times New Roman" pitchFamily="18" charset="0"/>
                        </a:rPr>
                        <a:t>Дошкольное </a:t>
                      </a:r>
                      <a:r>
                        <a:rPr lang="ru-RU" sz="3600" b="0" dirty="0" smtClean="0">
                          <a:solidFill>
                            <a:srgbClr val="FF0000"/>
                          </a:solidFill>
                          <a:effectLst/>
                          <a:latin typeface="Times New Roman" pitchFamily="18" charset="0"/>
                          <a:cs typeface="Times New Roman" pitchFamily="18" charset="0"/>
                        </a:rPr>
                        <a:t>образование</a:t>
                      </a:r>
                      <a:endParaRPr lang="ru-RU" sz="3600" b="0" dirty="0">
                        <a:solidFill>
                          <a:srgbClr val="FF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600" b="0" dirty="0" smtClean="0">
                          <a:solidFill>
                            <a:srgbClr val="FF0000"/>
                          </a:solidFill>
                          <a:effectLst/>
                          <a:latin typeface="Times New Roman" pitchFamily="18" charset="0"/>
                          <a:cs typeface="Times New Roman" pitchFamily="18" charset="0"/>
                        </a:rPr>
                        <a:t>25</a:t>
                      </a:r>
                      <a:endParaRPr lang="ru-RU" sz="3600" b="0" dirty="0">
                        <a:solidFill>
                          <a:srgbClr val="FF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2"/>
                  </a:ext>
                </a:extLst>
              </a:tr>
              <a:tr h="443155">
                <a:tc>
                  <a:txBody>
                    <a:bodyPr/>
                    <a:lstStyle/>
                    <a:p>
                      <a:pPr>
                        <a:lnSpc>
                          <a:spcPct val="100000"/>
                        </a:lnSpc>
                        <a:spcBef>
                          <a:spcPts val="600"/>
                        </a:spcBef>
                        <a:spcAft>
                          <a:spcPts val="600"/>
                        </a:spcAft>
                      </a:pPr>
                      <a:r>
                        <a:rPr lang="ru-RU" sz="3600" b="0" dirty="0" smtClean="0">
                          <a:solidFill>
                            <a:srgbClr val="FF0000"/>
                          </a:solidFill>
                          <a:effectLst/>
                          <a:latin typeface="Times New Roman" pitchFamily="18" charset="0"/>
                          <a:cs typeface="Times New Roman" pitchFamily="18" charset="0"/>
                        </a:rPr>
                        <a:t>44.02.02 </a:t>
                      </a:r>
                      <a:r>
                        <a:rPr lang="ru-RU" sz="3600" b="0" dirty="0">
                          <a:solidFill>
                            <a:srgbClr val="FF0000"/>
                          </a:solidFill>
                          <a:effectLst/>
                          <a:latin typeface="Times New Roman" pitchFamily="18" charset="0"/>
                          <a:cs typeface="Times New Roman" pitchFamily="18" charset="0"/>
                        </a:rPr>
                        <a:t>Преподавание в начальных </a:t>
                      </a:r>
                      <a:r>
                        <a:rPr lang="ru-RU" sz="3600" b="0" dirty="0" smtClean="0">
                          <a:solidFill>
                            <a:srgbClr val="FF0000"/>
                          </a:solidFill>
                          <a:effectLst/>
                          <a:latin typeface="Times New Roman" pitchFamily="18" charset="0"/>
                          <a:cs typeface="Times New Roman" pitchFamily="18" charset="0"/>
                        </a:rPr>
                        <a:t>классах </a:t>
                      </a:r>
                      <a:endParaRPr lang="ru-RU" sz="3600" b="0" dirty="0">
                        <a:solidFill>
                          <a:srgbClr val="FF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600" b="0" dirty="0" smtClean="0">
                          <a:solidFill>
                            <a:srgbClr val="FF0000"/>
                          </a:solidFill>
                          <a:effectLst/>
                          <a:latin typeface="Times New Roman" pitchFamily="18" charset="0"/>
                          <a:cs typeface="Times New Roman" pitchFamily="18" charset="0"/>
                        </a:rPr>
                        <a:t>25</a:t>
                      </a:r>
                      <a:endParaRPr lang="ru-RU" sz="3600" b="0" dirty="0">
                        <a:solidFill>
                          <a:srgbClr val="FF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3"/>
                  </a:ext>
                </a:extLst>
              </a:tr>
              <a:tr h="443155">
                <a:tc>
                  <a:txBody>
                    <a:bodyPr/>
                    <a:lstStyle/>
                    <a:p>
                      <a:pPr marL="1789113" indent="-1789113">
                        <a:lnSpc>
                          <a:spcPct val="100000"/>
                        </a:lnSpc>
                        <a:spcBef>
                          <a:spcPts val="600"/>
                        </a:spcBef>
                        <a:spcAft>
                          <a:spcPts val="600"/>
                        </a:spcAft>
                      </a:pPr>
                      <a:r>
                        <a:rPr lang="ru-RU" sz="3600" b="0" dirty="0" smtClean="0">
                          <a:solidFill>
                            <a:schemeClr val="tx1"/>
                          </a:solidFill>
                          <a:effectLst/>
                          <a:latin typeface="Times New Roman" pitchFamily="18" charset="0"/>
                          <a:cs typeface="Times New Roman" pitchFamily="18" charset="0"/>
                        </a:rPr>
                        <a:t>40.02.01 </a:t>
                      </a:r>
                      <a:r>
                        <a:rPr lang="ru-RU" sz="3600" b="0" dirty="0">
                          <a:solidFill>
                            <a:schemeClr val="tx1"/>
                          </a:solidFill>
                          <a:effectLst/>
                          <a:latin typeface="Times New Roman" pitchFamily="18" charset="0"/>
                          <a:cs typeface="Times New Roman" pitchFamily="18" charset="0"/>
                        </a:rPr>
                        <a:t>Право и организация социального </a:t>
                      </a:r>
                      <a:r>
                        <a:rPr lang="ru-RU" sz="3600" b="0" dirty="0" smtClean="0">
                          <a:solidFill>
                            <a:schemeClr val="tx1"/>
                          </a:solidFill>
                          <a:effectLst/>
                          <a:latin typeface="Times New Roman" pitchFamily="18" charset="0"/>
                          <a:cs typeface="Times New Roman" pitchFamily="18" charset="0"/>
                        </a:rPr>
                        <a:t>обеспечения </a:t>
                      </a:r>
                      <a:endParaRPr lang="ru-RU" sz="36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600" b="0" dirty="0">
                          <a:solidFill>
                            <a:schemeClr val="tx1"/>
                          </a:solidFill>
                          <a:effectLst/>
                          <a:latin typeface="Times New Roman" pitchFamily="18" charset="0"/>
                          <a:cs typeface="Times New Roman" pitchFamily="18" charset="0"/>
                        </a:rPr>
                        <a:t>25</a:t>
                      </a:r>
                      <a:endParaRPr lang="ru-RU" sz="36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5"/>
                  </a:ext>
                </a:extLst>
              </a:tr>
              <a:tr h="443155">
                <a:tc>
                  <a:txBody>
                    <a:bodyPr/>
                    <a:lstStyle/>
                    <a:p>
                      <a:pPr>
                        <a:lnSpc>
                          <a:spcPct val="100000"/>
                        </a:lnSpc>
                        <a:spcBef>
                          <a:spcPts val="600"/>
                        </a:spcBef>
                        <a:spcAft>
                          <a:spcPts val="600"/>
                        </a:spcAft>
                      </a:pPr>
                      <a:r>
                        <a:rPr lang="ru-RU" sz="3600" b="0" dirty="0">
                          <a:solidFill>
                            <a:schemeClr val="tx1"/>
                          </a:solidFill>
                          <a:effectLst/>
                          <a:latin typeface="Times New Roman" pitchFamily="18" charset="0"/>
                          <a:cs typeface="Times New Roman" pitchFamily="18" charset="0"/>
                        </a:rPr>
                        <a:t>38.02.04 Коммерция (по отраслям</a:t>
                      </a:r>
                      <a:r>
                        <a:rPr lang="ru-RU" sz="3600" b="0" dirty="0" smtClean="0">
                          <a:solidFill>
                            <a:schemeClr val="tx1"/>
                          </a:solidFill>
                          <a:effectLst/>
                          <a:latin typeface="Times New Roman" pitchFamily="18" charset="0"/>
                          <a:cs typeface="Times New Roman" pitchFamily="18" charset="0"/>
                        </a:rPr>
                        <a:t>)</a:t>
                      </a:r>
                      <a:endParaRPr lang="ru-RU" sz="3600" b="0" dirty="0">
                        <a:solidFill>
                          <a:schemeClr val="tx1"/>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0000"/>
                        </a:lnSpc>
                        <a:spcBef>
                          <a:spcPts val="600"/>
                        </a:spcBef>
                        <a:spcAft>
                          <a:spcPts val="600"/>
                        </a:spcAft>
                      </a:pPr>
                      <a:r>
                        <a:rPr lang="ru-RU" sz="3600" b="0" dirty="0">
                          <a:solidFill>
                            <a:schemeClr val="tx1"/>
                          </a:solidFill>
                          <a:effectLst/>
                          <a:latin typeface="Times New Roman" pitchFamily="18" charset="0"/>
                          <a:cs typeface="Times New Roman" pitchFamily="18" charset="0"/>
                        </a:rPr>
                        <a:t>25</a:t>
                      </a:r>
                      <a:endParaRPr lang="ru-RU" sz="3600" b="0" dirty="0">
                        <a:solidFill>
                          <a:schemeClr val="tx1"/>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9"/>
                  </a:ext>
                </a:extLst>
              </a:tr>
            </a:tbl>
          </a:graphicData>
        </a:graphic>
      </p:graphicFrame>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spTree>
    <p:extLst>
      <p:ext uri="{BB962C8B-B14F-4D97-AF65-F5344CB8AC3E}">
        <p14:creationId xmlns:p14="http://schemas.microsoft.com/office/powerpoint/2010/main" val="37148909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861910" y="1039039"/>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555663" y="-74082"/>
            <a:ext cx="11017855" cy="1107996"/>
          </a:xfrm>
          <a:prstGeom prst="rect">
            <a:avLst/>
          </a:prstGeom>
          <a:noFill/>
        </p:spPr>
        <p:txBody>
          <a:bodyPr wrap="square" lIns="91440" tIns="45720" rIns="91440" bIns="45720">
            <a:spAutoFit/>
          </a:bodyPr>
          <a:lstStyle/>
          <a:p>
            <a:pPr algn="ctr"/>
            <a:r>
              <a:rPr lang="ru-RU" sz="6600" b="1" dirty="0" smtClean="0">
                <a:ln w="0">
                  <a:solidFill>
                    <a:prstClr val="white"/>
                  </a:solidFill>
                </a:ln>
                <a:effectLst>
                  <a:outerShdw blurRad="38100" dist="25400" dir="5400000" algn="ctr" rotWithShape="0">
                    <a:srgbClr val="6E747A">
                      <a:alpha val="43000"/>
                    </a:srgbClr>
                  </a:outerShdw>
                </a:effectLst>
              </a:rPr>
              <a:t>Прием 2018</a:t>
            </a:r>
            <a:endParaRPr lang="ru-RU" sz="6600" b="1" spc="50" dirty="0" smtClean="0">
              <a:ln w="0">
                <a:solidFill>
                  <a:prstClr val="white"/>
                </a:solidFill>
              </a:ln>
              <a:effectLst>
                <a:glow rad="38100">
                  <a:srgbClr val="5B9BD5">
                    <a:alpha val="40000"/>
                  </a:srgbClr>
                </a:glow>
              </a:effectLst>
            </a:endParaRPr>
          </a:p>
        </p:txBody>
      </p:sp>
      <p:sp>
        <p:nvSpPr>
          <p:cNvPr id="11" name="Прямоугольник 10"/>
          <p:cNvSpPr/>
          <p:nvPr/>
        </p:nvSpPr>
        <p:spPr>
          <a:xfrm>
            <a:off x="1131377" y="1189432"/>
            <a:ext cx="3471620" cy="923330"/>
          </a:xfrm>
          <a:prstGeom prst="rect">
            <a:avLst/>
          </a:prstGeom>
          <a:noFill/>
        </p:spPr>
        <p:txBody>
          <a:bodyPr wrap="square" lIns="91440" tIns="45720" rIns="91440" bIns="45720">
            <a:spAutoFit/>
          </a:bodyPr>
          <a:lstStyle/>
          <a:p>
            <a:pPr algn="ctr"/>
            <a:r>
              <a:rPr lang="ru-RU" sz="5400" dirty="0" smtClean="0">
                <a:ln w="0">
                  <a:solidFill>
                    <a:prstClr val="white"/>
                  </a:solidFill>
                </a:ln>
                <a:solidFill>
                  <a:prstClr val="white"/>
                </a:solidFill>
                <a:effectLst>
                  <a:outerShdw blurRad="38100" dist="25400" dir="5400000" algn="ctr" rotWithShape="0">
                    <a:srgbClr val="6E747A">
                      <a:alpha val="43000"/>
                    </a:srgbClr>
                  </a:outerShdw>
                </a:effectLst>
              </a:rPr>
              <a:t>Бюджет</a:t>
            </a:r>
            <a:endParaRPr lang="ru-RU" sz="5400" b="1" spc="50" dirty="0" smtClean="0">
              <a:ln w="0">
                <a:solidFill>
                  <a:prstClr val="white"/>
                </a:solidFill>
              </a:ln>
              <a:solidFill>
                <a:prstClr val="white"/>
              </a:solidFill>
              <a:effectLst>
                <a:glow rad="38100">
                  <a:srgbClr val="5B9BD5">
                    <a:alpha val="40000"/>
                  </a:srgbClr>
                </a:glow>
              </a:effectLst>
            </a:endParaRPr>
          </a:p>
        </p:txBody>
      </p:sp>
      <p:sp>
        <p:nvSpPr>
          <p:cNvPr id="12" name="Прямоугольник 11"/>
          <p:cNvSpPr/>
          <p:nvPr/>
        </p:nvSpPr>
        <p:spPr>
          <a:xfrm>
            <a:off x="6815536" y="1158436"/>
            <a:ext cx="4448014" cy="923330"/>
          </a:xfrm>
          <a:prstGeom prst="rect">
            <a:avLst/>
          </a:prstGeom>
          <a:noFill/>
        </p:spPr>
        <p:txBody>
          <a:bodyPr wrap="square" lIns="91440" tIns="45720" rIns="91440" bIns="45720">
            <a:spAutoFit/>
          </a:bodyPr>
          <a:lstStyle/>
          <a:p>
            <a:pPr algn="ctr"/>
            <a:r>
              <a:rPr lang="ru-RU" sz="5400" dirty="0" smtClean="0">
                <a:ln w="0">
                  <a:solidFill>
                    <a:prstClr val="white"/>
                  </a:solidFill>
                </a:ln>
                <a:solidFill>
                  <a:prstClr val="white"/>
                </a:solidFill>
                <a:effectLst>
                  <a:outerShdw blurRad="38100" dist="25400" dir="5400000" algn="ctr" rotWithShape="0">
                    <a:srgbClr val="6E747A">
                      <a:alpha val="43000"/>
                    </a:srgbClr>
                  </a:outerShdw>
                </a:effectLst>
              </a:rPr>
              <a:t>Внебюджет</a:t>
            </a:r>
            <a:endParaRPr lang="ru-RU" sz="5400" b="1" spc="50" dirty="0" smtClean="0">
              <a:ln w="0">
                <a:solidFill>
                  <a:prstClr val="white"/>
                </a:solidFill>
              </a:ln>
              <a:solidFill>
                <a:prstClr val="white"/>
              </a:solidFill>
              <a:effectLst>
                <a:glow rad="38100">
                  <a:srgbClr val="5B9BD5">
                    <a:alpha val="40000"/>
                  </a:srgbClr>
                </a:glow>
              </a:effectLst>
            </a:endParaRPr>
          </a:p>
        </p:txBody>
      </p:sp>
      <p:cxnSp>
        <p:nvCxnSpPr>
          <p:cNvPr id="13" name="Прямая соединительная линия 12"/>
          <p:cNvCxnSpPr/>
          <p:nvPr/>
        </p:nvCxnSpPr>
        <p:spPr>
          <a:xfrm>
            <a:off x="5792229" y="1235926"/>
            <a:ext cx="25653" cy="1800166"/>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897974" y="2078090"/>
            <a:ext cx="3938425" cy="923330"/>
          </a:xfrm>
          <a:prstGeom prst="rect">
            <a:avLst/>
          </a:prstGeom>
          <a:noFill/>
        </p:spPr>
        <p:txBody>
          <a:bodyPr wrap="square" lIns="91440" tIns="45720" rIns="91440" bIns="45720">
            <a:spAutoFit/>
          </a:bodyPr>
          <a:lstStyle/>
          <a:p>
            <a:pPr algn="ctr"/>
            <a:r>
              <a:rPr lang="ru-RU" sz="5400" dirty="0" smtClean="0">
                <a:ln w="0">
                  <a:solidFill>
                    <a:srgbClr val="4472C4">
                      <a:lumMod val="75000"/>
                    </a:srgbClr>
                  </a:solidFill>
                </a:ln>
                <a:solidFill>
                  <a:srgbClr val="4472C4">
                    <a:lumMod val="75000"/>
                  </a:srgbClr>
                </a:solidFill>
                <a:effectLst>
                  <a:outerShdw blurRad="38100" dist="25400" dir="5400000" algn="ctr" rotWithShape="0">
                    <a:srgbClr val="6E747A">
                      <a:alpha val="43000"/>
                    </a:srgbClr>
                  </a:outerShdw>
                </a:effectLst>
              </a:rPr>
              <a:t>450</a:t>
            </a:r>
            <a:endParaRPr lang="ru-RU" sz="5400" b="1" spc="50" dirty="0" smtClean="0">
              <a:ln w="0">
                <a:solidFill>
                  <a:srgbClr val="4472C4">
                    <a:lumMod val="75000"/>
                  </a:srgbClr>
                </a:solidFill>
              </a:ln>
              <a:solidFill>
                <a:srgbClr val="4472C4">
                  <a:lumMod val="75000"/>
                </a:srgbClr>
              </a:solidFill>
              <a:effectLst>
                <a:glow rad="38100">
                  <a:srgbClr val="5B9BD5">
                    <a:alpha val="40000"/>
                  </a:srgbClr>
                </a:glow>
              </a:effectLst>
            </a:endParaRPr>
          </a:p>
        </p:txBody>
      </p:sp>
      <p:sp>
        <p:nvSpPr>
          <p:cNvPr id="21" name="Прямоугольник 20"/>
          <p:cNvSpPr/>
          <p:nvPr/>
        </p:nvSpPr>
        <p:spPr>
          <a:xfrm>
            <a:off x="7016595" y="2112762"/>
            <a:ext cx="3938425" cy="923330"/>
          </a:xfrm>
          <a:prstGeom prst="rect">
            <a:avLst/>
          </a:prstGeom>
          <a:noFill/>
        </p:spPr>
        <p:txBody>
          <a:bodyPr wrap="square" lIns="91440" tIns="45720" rIns="91440" bIns="45720">
            <a:spAutoFit/>
          </a:bodyPr>
          <a:lstStyle/>
          <a:p>
            <a:pPr algn="ctr"/>
            <a:r>
              <a:rPr lang="ru-RU" sz="5400" dirty="0" smtClean="0">
                <a:ln w="0">
                  <a:solidFill>
                    <a:srgbClr val="4472C4">
                      <a:lumMod val="75000"/>
                    </a:srgbClr>
                  </a:solidFill>
                </a:ln>
                <a:solidFill>
                  <a:srgbClr val="4472C4">
                    <a:lumMod val="75000"/>
                  </a:srgbClr>
                </a:solidFill>
                <a:effectLst>
                  <a:outerShdw blurRad="38100" dist="25400" dir="5400000" algn="ctr" rotWithShape="0">
                    <a:srgbClr val="6E747A">
                      <a:alpha val="43000"/>
                    </a:srgbClr>
                  </a:outerShdw>
                </a:effectLst>
              </a:rPr>
              <a:t>425</a:t>
            </a:r>
            <a:endParaRPr lang="ru-RU" sz="5400" b="1" spc="50" dirty="0" smtClean="0">
              <a:ln w="0">
                <a:solidFill>
                  <a:srgbClr val="4472C4">
                    <a:lumMod val="75000"/>
                  </a:srgbClr>
                </a:solidFill>
              </a:ln>
              <a:solidFill>
                <a:srgbClr val="4472C4">
                  <a:lumMod val="75000"/>
                </a:srgbClr>
              </a:solidFill>
              <a:effectLst>
                <a:glow rad="38100">
                  <a:srgbClr val="5B9BD5">
                    <a:alpha val="40000"/>
                  </a:srgbClr>
                </a:glow>
              </a:effectLst>
            </a:endParaRPr>
          </a:p>
        </p:txBody>
      </p:sp>
      <p:sp>
        <p:nvSpPr>
          <p:cNvPr id="23" name="Прямоугольник 22"/>
          <p:cNvSpPr/>
          <p:nvPr/>
        </p:nvSpPr>
        <p:spPr>
          <a:xfrm>
            <a:off x="726140" y="3187936"/>
            <a:ext cx="9409751" cy="830997"/>
          </a:xfrm>
          <a:prstGeom prst="rect">
            <a:avLst/>
          </a:prstGeom>
          <a:noFill/>
        </p:spPr>
        <p:txBody>
          <a:bodyPr wrap="square" lIns="91440" tIns="45720" rIns="91440" bIns="45720">
            <a:spAutoFit/>
          </a:bodyPr>
          <a:lstStyle/>
          <a:p>
            <a:pPr algn="just"/>
            <a:r>
              <a:rPr lang="ru-RU" sz="4800" dirty="0" smtClean="0">
                <a:ln w="0">
                  <a:solidFill>
                    <a:srgbClr val="FF0000"/>
                  </a:solidFill>
                </a:ln>
                <a:solidFill>
                  <a:srgbClr val="FF0000"/>
                </a:solidFill>
                <a:effectLst>
                  <a:outerShdw blurRad="38100" dist="25400" dir="5400000" algn="ctr" rotWithShape="0">
                    <a:srgbClr val="6E747A">
                      <a:alpha val="43000"/>
                    </a:srgbClr>
                  </a:outerShdw>
                </a:effectLst>
              </a:rPr>
              <a:t>Количество заявлений – 3 437</a:t>
            </a:r>
            <a:endParaRPr lang="ru-RU" sz="4800" b="1" spc="50" dirty="0" smtClean="0">
              <a:ln w="0">
                <a:solidFill>
                  <a:srgbClr val="FF0000"/>
                </a:solidFill>
              </a:ln>
              <a:solidFill>
                <a:srgbClr val="FF0000"/>
              </a:solidFill>
              <a:effectLst>
                <a:glow rad="38100">
                  <a:srgbClr val="5B9BD5">
                    <a:alpha val="40000"/>
                  </a:srgbClr>
                </a:glow>
              </a:effectLst>
            </a:endParaRPr>
          </a:p>
        </p:txBody>
      </p:sp>
      <p:sp>
        <p:nvSpPr>
          <p:cNvPr id="25" name="Прямоугольник 24"/>
          <p:cNvSpPr/>
          <p:nvPr/>
        </p:nvSpPr>
        <p:spPr>
          <a:xfrm>
            <a:off x="5034668" y="4080925"/>
            <a:ext cx="5101223" cy="830997"/>
          </a:xfrm>
          <a:prstGeom prst="rect">
            <a:avLst/>
          </a:prstGeom>
          <a:noFill/>
        </p:spPr>
        <p:txBody>
          <a:bodyPr wrap="square" lIns="91440" tIns="45720" rIns="91440" bIns="45720">
            <a:spAutoFit/>
          </a:bodyPr>
          <a:lstStyle/>
          <a:p>
            <a:pPr algn="just"/>
            <a:r>
              <a:rPr lang="ru-RU" sz="4800" dirty="0" smtClean="0">
                <a:ln w="0">
                  <a:solidFill>
                    <a:prstClr val="white"/>
                  </a:solidFill>
                </a:ln>
                <a:solidFill>
                  <a:prstClr val="white"/>
                </a:solidFill>
                <a:effectLst>
                  <a:outerShdw blurRad="38100" dist="25400" dir="5400000" algn="ctr" rotWithShape="0">
                    <a:srgbClr val="6E747A">
                      <a:alpha val="43000"/>
                    </a:srgbClr>
                  </a:outerShdw>
                </a:effectLst>
              </a:rPr>
              <a:t>1 049 оригиналов</a:t>
            </a:r>
            <a:endParaRPr lang="ru-RU" sz="4800" b="1" spc="50" dirty="0" smtClean="0">
              <a:ln w="0">
                <a:solidFill>
                  <a:prstClr val="white"/>
                </a:solidFill>
              </a:ln>
              <a:solidFill>
                <a:prstClr val="white"/>
              </a:solidFill>
              <a:effectLst>
                <a:glow rad="38100">
                  <a:srgbClr val="5B9BD5">
                    <a:alpha val="40000"/>
                  </a:srgbClr>
                </a:glow>
              </a:effectLst>
            </a:endParaRPr>
          </a:p>
        </p:txBody>
      </p:sp>
      <p:sp>
        <p:nvSpPr>
          <p:cNvPr id="26" name="Прямоугольник 25"/>
          <p:cNvSpPr/>
          <p:nvPr/>
        </p:nvSpPr>
        <p:spPr>
          <a:xfrm>
            <a:off x="726140" y="4911922"/>
            <a:ext cx="4833401" cy="830997"/>
          </a:xfrm>
          <a:prstGeom prst="rect">
            <a:avLst/>
          </a:prstGeom>
          <a:noFill/>
        </p:spPr>
        <p:txBody>
          <a:bodyPr wrap="square" lIns="91440" tIns="45720" rIns="91440" bIns="45720">
            <a:spAutoFit/>
          </a:bodyPr>
          <a:lstStyle/>
          <a:p>
            <a:pPr algn="just"/>
            <a:r>
              <a:rPr lang="ru-RU" sz="4800" smtClean="0">
                <a:ln w="0">
                  <a:solidFill>
                    <a:srgbClr val="4472C4">
                      <a:lumMod val="75000"/>
                    </a:srgbClr>
                  </a:solidFill>
                </a:ln>
                <a:solidFill>
                  <a:srgbClr val="4472C4">
                    <a:lumMod val="75000"/>
                  </a:srgbClr>
                </a:solidFill>
                <a:effectLst>
                  <a:outerShdw blurRad="38100" dist="25400" dir="5400000" algn="ctr" rotWithShape="0">
                    <a:srgbClr val="6E747A">
                      <a:alpha val="43000"/>
                    </a:srgbClr>
                  </a:outerShdw>
                </a:effectLst>
              </a:rPr>
              <a:t>21 студент </a:t>
            </a:r>
            <a:r>
              <a:rPr lang="ru-RU" sz="4800" dirty="0" smtClean="0">
                <a:ln w="0">
                  <a:solidFill>
                    <a:srgbClr val="4472C4">
                      <a:lumMod val="75000"/>
                    </a:srgbClr>
                  </a:solidFill>
                </a:ln>
                <a:solidFill>
                  <a:srgbClr val="4472C4">
                    <a:lumMod val="75000"/>
                  </a:srgbClr>
                </a:solidFill>
                <a:effectLst>
                  <a:outerShdw blurRad="38100" dist="25400" dir="5400000" algn="ctr" rotWithShape="0">
                    <a:srgbClr val="6E747A">
                      <a:alpha val="43000"/>
                    </a:srgbClr>
                  </a:outerShdw>
                </a:effectLst>
              </a:rPr>
              <a:t>с ОВЗ:</a:t>
            </a:r>
            <a:endParaRPr lang="ru-RU" sz="4800" b="1" spc="50" dirty="0" smtClean="0">
              <a:ln w="0">
                <a:solidFill>
                  <a:srgbClr val="4472C4">
                    <a:lumMod val="75000"/>
                  </a:srgbClr>
                </a:solidFill>
              </a:ln>
              <a:solidFill>
                <a:srgbClr val="4472C4">
                  <a:lumMod val="75000"/>
                </a:srgbClr>
              </a:solidFill>
              <a:effectLst>
                <a:glow rad="38100">
                  <a:srgbClr val="5B9BD5">
                    <a:alpha val="40000"/>
                  </a:srgbClr>
                </a:glow>
              </a:effectLst>
            </a:endParaRPr>
          </a:p>
        </p:txBody>
      </p:sp>
      <p:sp>
        <p:nvSpPr>
          <p:cNvPr id="27" name="Прямоугольник 26"/>
          <p:cNvSpPr/>
          <p:nvPr/>
        </p:nvSpPr>
        <p:spPr>
          <a:xfrm>
            <a:off x="2867187" y="5876451"/>
            <a:ext cx="3471620" cy="830997"/>
          </a:xfrm>
          <a:prstGeom prst="rect">
            <a:avLst/>
          </a:prstGeom>
          <a:noFill/>
        </p:spPr>
        <p:txBody>
          <a:bodyPr wrap="square" lIns="91440" tIns="45720" rIns="91440" bIns="45720">
            <a:spAutoFit/>
          </a:bodyPr>
          <a:lstStyle/>
          <a:p>
            <a:pPr algn="ctr"/>
            <a:r>
              <a:rPr lang="ru-RU" sz="4800" dirty="0" smtClean="0">
                <a:ln w="0">
                  <a:solidFill>
                    <a:srgbClr val="FF0000"/>
                  </a:solidFill>
                </a:ln>
                <a:solidFill>
                  <a:srgbClr val="FF0000"/>
                </a:solidFill>
                <a:effectLst>
                  <a:outerShdw blurRad="38100" dist="25400" dir="5400000" algn="ctr" rotWithShape="0">
                    <a:srgbClr val="6E747A">
                      <a:alpha val="43000"/>
                    </a:srgbClr>
                  </a:outerShdw>
                </a:effectLst>
              </a:rPr>
              <a:t>11    бюджет</a:t>
            </a:r>
            <a:endParaRPr lang="ru-RU" sz="4800" b="1" spc="50" dirty="0" smtClean="0">
              <a:ln w="0">
                <a:solidFill>
                  <a:srgbClr val="FF0000"/>
                </a:solidFill>
              </a:ln>
              <a:solidFill>
                <a:srgbClr val="FF0000"/>
              </a:solidFill>
              <a:effectLst>
                <a:glow rad="38100">
                  <a:srgbClr val="5B9BD5">
                    <a:alpha val="40000"/>
                  </a:srgbClr>
                </a:glow>
              </a:effectLst>
            </a:endParaRPr>
          </a:p>
        </p:txBody>
      </p:sp>
      <p:sp>
        <p:nvSpPr>
          <p:cNvPr id="28" name="Прямоугольник 27"/>
          <p:cNvSpPr/>
          <p:nvPr/>
        </p:nvSpPr>
        <p:spPr>
          <a:xfrm>
            <a:off x="7016595" y="5904130"/>
            <a:ext cx="4677606" cy="830997"/>
          </a:xfrm>
          <a:prstGeom prst="rect">
            <a:avLst/>
          </a:prstGeom>
          <a:noFill/>
        </p:spPr>
        <p:txBody>
          <a:bodyPr wrap="square" lIns="91440" tIns="45720" rIns="91440" bIns="45720">
            <a:spAutoFit/>
          </a:bodyPr>
          <a:lstStyle/>
          <a:p>
            <a:pPr algn="ctr"/>
            <a:r>
              <a:rPr lang="ru-RU" sz="4800" dirty="0" smtClean="0">
                <a:ln w="0">
                  <a:solidFill>
                    <a:srgbClr val="FF0000"/>
                  </a:solidFill>
                </a:ln>
                <a:solidFill>
                  <a:srgbClr val="FF0000"/>
                </a:solidFill>
                <a:effectLst>
                  <a:outerShdw blurRad="38100" dist="25400" dir="5400000" algn="ctr" rotWithShape="0">
                    <a:srgbClr val="6E747A">
                      <a:alpha val="43000"/>
                    </a:srgbClr>
                  </a:outerShdw>
                </a:effectLst>
              </a:rPr>
              <a:t>10    внебюджет</a:t>
            </a:r>
            <a:endParaRPr lang="ru-RU" sz="4800" b="1" spc="50" dirty="0" smtClean="0">
              <a:ln w="0">
                <a:solidFill>
                  <a:srgbClr val="FF0000"/>
                </a:solidFill>
              </a:ln>
              <a:solidFill>
                <a:srgbClr val="FF0000"/>
              </a:solidFill>
              <a:effectLst>
                <a:glow rad="38100">
                  <a:srgbClr val="5B9BD5">
                    <a:alpha val="40000"/>
                  </a:srgbClr>
                </a:glow>
              </a:effectLst>
            </a:endParaRPr>
          </a:p>
        </p:txBody>
      </p:sp>
    </p:spTree>
    <p:extLst>
      <p:ext uri="{BB962C8B-B14F-4D97-AF65-F5344CB8AC3E}">
        <p14:creationId xmlns:p14="http://schemas.microsoft.com/office/powerpoint/2010/main" val="22390564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extLst/>
          </p:nvPr>
        </p:nvGraphicFramePr>
        <p:xfrm>
          <a:off x="274463" y="2514596"/>
          <a:ext cx="5197783" cy="2974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p:cNvGraphicFramePr/>
          <p:nvPr>
            <p:extLst/>
          </p:nvPr>
        </p:nvGraphicFramePr>
        <p:xfrm>
          <a:off x="6424724" y="661737"/>
          <a:ext cx="4367603" cy="25050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Схема 7"/>
          <p:cNvGraphicFramePr/>
          <p:nvPr>
            <p:extLst/>
          </p:nvPr>
        </p:nvGraphicFramePr>
        <p:xfrm>
          <a:off x="7371466" y="2270958"/>
          <a:ext cx="4433637" cy="291765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1" name="Стрелка вправо 10"/>
          <p:cNvSpPr/>
          <p:nvPr/>
        </p:nvSpPr>
        <p:spPr>
          <a:xfrm>
            <a:off x="5577698" y="3532324"/>
            <a:ext cx="1215191" cy="63767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3" name="Прямая соединительная линия 12"/>
          <p:cNvCxnSpPr/>
          <p:nvPr/>
        </p:nvCxnSpPr>
        <p:spPr bwMode="auto">
          <a:xfrm flipV="1">
            <a:off x="2100380" y="1783202"/>
            <a:ext cx="9130001" cy="28631"/>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Рисунок 13"/>
          <p:cNvPicPr>
            <a:picLocks noChangeAspect="1"/>
          </p:cNvPicPr>
          <p:nvPr/>
        </p:nvPicPr>
        <p:blipFill rotWithShape="1">
          <a:blip r:embed="rId17">
            <a:extLst>
              <a:ext uri="{28A0092B-C50C-407E-A947-70E740481C1C}">
                <a14:useLocalDpi xmlns:a14="http://schemas.microsoft.com/office/drawing/2010/main" val="0"/>
              </a:ext>
            </a:extLst>
          </a:blip>
          <a:srcRect r="77311"/>
          <a:stretch/>
        </p:blipFill>
        <p:spPr>
          <a:xfrm>
            <a:off x="328940" y="100269"/>
            <a:ext cx="1533443" cy="1264307"/>
          </a:xfrm>
          <a:prstGeom prst="rect">
            <a:avLst/>
          </a:prstGeom>
        </p:spPr>
      </p:pic>
      <p:sp>
        <p:nvSpPr>
          <p:cNvPr id="15" name="TextBox 14"/>
          <p:cNvSpPr txBox="1">
            <a:spLocks noChangeArrowheads="1"/>
          </p:cNvSpPr>
          <p:nvPr/>
        </p:nvSpPr>
        <p:spPr bwMode="auto">
          <a:xfrm>
            <a:off x="2017059" y="143878"/>
            <a:ext cx="10174943" cy="1446550"/>
          </a:xfrm>
          <a:prstGeom prst="rect">
            <a:avLst/>
          </a:prstGeom>
          <a:noFill/>
        </p:spPr>
        <p:txBody>
          <a:bodyPr wrap="square" lIns="91440" tIns="45720" rIns="91440" bIns="45720">
            <a:spAutoFit/>
          </a:bodyPr>
          <a:lstStyle>
            <a:defPPr>
              <a:defRPr lang="ru-RU"/>
            </a:defPPr>
            <a:lvl1pPr algn="ctr">
              <a:defRPr sz="6600" b="1">
                <a:ln w="0">
                  <a:solidFill>
                    <a:schemeClr val="bg1"/>
                  </a:solidFill>
                </a:ln>
                <a:gradFill flip="none" rotWithShape="1">
                  <a:gsLst>
                    <a:gs pos="0">
                      <a:schemeClr val="accent1">
                        <a:lumMod val="5000"/>
                        <a:lumOff val="95000"/>
                      </a:schemeClr>
                    </a:gs>
                    <a:gs pos="50000">
                      <a:schemeClr val="accent5">
                        <a:lumMod val="75000"/>
                      </a:schemeClr>
                    </a:gs>
                    <a:gs pos="100000">
                      <a:srgbClr val="FF0000"/>
                    </a:gs>
                  </a:gsLst>
                  <a:lin ang="5400000" scaled="1"/>
                  <a:tileRect/>
                </a:gradFill>
                <a:effectLst>
                  <a:outerShdw blurRad="38100" dist="25400" dir="5400000" algn="ctr" rotWithShape="0">
                    <a:srgbClr val="6E747A">
                      <a:alpha val="43000"/>
                    </a:srgbClr>
                  </a:outerShdw>
                </a:effectLst>
              </a:defRPr>
            </a:lvl1pPr>
          </a:lstStyle>
          <a:p>
            <a:r>
              <a:rPr lang="ru-RU" sz="4400" dirty="0">
                <a:solidFill>
                  <a:schemeClr val="tx1"/>
                </a:solidFill>
              </a:rPr>
              <a:t>ГБПОУ </a:t>
            </a:r>
          </a:p>
          <a:p>
            <a:r>
              <a:rPr lang="ru-RU" sz="4400" dirty="0">
                <a:solidFill>
                  <a:schemeClr val="tx1"/>
                </a:solidFill>
              </a:rPr>
              <a:t>«</a:t>
            </a:r>
            <a:r>
              <a:rPr lang="ru-RU" sz="4000" dirty="0">
                <a:solidFill>
                  <a:schemeClr val="tx1"/>
                </a:solidFill>
              </a:rPr>
              <a:t>Нижегородский</a:t>
            </a:r>
            <a:r>
              <a:rPr lang="ru-RU" sz="4400" dirty="0">
                <a:solidFill>
                  <a:schemeClr val="tx1"/>
                </a:solidFill>
              </a:rPr>
              <a:t> Губернский колледж»</a:t>
            </a:r>
          </a:p>
        </p:txBody>
      </p:sp>
    </p:spTree>
    <p:extLst>
      <p:ext uri="{BB962C8B-B14F-4D97-AF65-F5344CB8AC3E}">
        <p14:creationId xmlns:p14="http://schemas.microsoft.com/office/powerpoint/2010/main" val="18252194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79088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graphicFrame>
        <p:nvGraphicFramePr>
          <p:cNvPr id="10" name="Таблица 9"/>
          <p:cNvGraphicFramePr>
            <a:graphicFrameLocks noGrp="1"/>
          </p:cNvGraphicFramePr>
          <p:nvPr>
            <p:extLst>
              <p:ext uri="{D42A27DB-BD31-4B8C-83A1-F6EECF244321}">
                <p14:modId xmlns:p14="http://schemas.microsoft.com/office/powerpoint/2010/main" val="1695133652"/>
              </p:ext>
            </p:extLst>
          </p:nvPr>
        </p:nvGraphicFramePr>
        <p:xfrm>
          <a:off x="589547" y="1000745"/>
          <a:ext cx="11309685" cy="5551777"/>
        </p:xfrm>
        <a:graphic>
          <a:graphicData uri="http://schemas.openxmlformats.org/drawingml/2006/table">
            <a:tbl>
              <a:tblPr firstRow="1" firstCol="1" bandRow="1">
                <a:tableStyleId>{0E3FDE45-AF77-4B5C-9715-49D594BDF05E}</a:tableStyleId>
              </a:tblPr>
              <a:tblGrid>
                <a:gridCol w="359832">
                  <a:extLst>
                    <a:ext uri="{9D8B030D-6E8A-4147-A177-3AD203B41FA5}">
                      <a16:colId xmlns:a16="http://schemas.microsoft.com/office/drawing/2014/main" val="20000"/>
                    </a:ext>
                  </a:extLst>
                </a:gridCol>
                <a:gridCol w="10949853">
                  <a:extLst>
                    <a:ext uri="{9D8B030D-6E8A-4147-A177-3AD203B41FA5}">
                      <a16:colId xmlns:a16="http://schemas.microsoft.com/office/drawing/2014/main" val="20001"/>
                    </a:ext>
                  </a:extLst>
                </a:gridCol>
              </a:tblGrid>
              <a:tr h="2991457">
                <a:tc gridSpan="2">
                  <a:txBody>
                    <a:bodyPr/>
                    <a:lstStyle/>
                    <a:p>
                      <a:pPr marL="363538" lvl="0" indent="0" algn="just">
                        <a:lnSpc>
                          <a:spcPct val="100000"/>
                        </a:lnSpc>
                        <a:spcAft>
                          <a:spcPts val="0"/>
                        </a:spcAft>
                        <a:buFont typeface="Wingdings"/>
                        <a:buNone/>
                        <a:tabLst/>
                      </a:pPr>
                      <a:endParaRPr lang="ru-RU" sz="3200" b="0" dirty="0" smtClean="0">
                        <a:solidFill>
                          <a:schemeClr val="accent1">
                            <a:lumMod val="50000"/>
                          </a:schemeClr>
                        </a:solidFill>
                        <a:effectLst/>
                      </a:endParaRPr>
                    </a:p>
                    <a:p>
                      <a:pPr marL="538163" lvl="0" indent="0" algn="just">
                        <a:lnSpc>
                          <a:spcPct val="100000"/>
                        </a:lnSpc>
                        <a:spcAft>
                          <a:spcPts val="0"/>
                        </a:spcAft>
                        <a:buFont typeface="Wingdings"/>
                        <a:buNone/>
                        <a:tabLst/>
                      </a:pPr>
                      <a:r>
                        <a:rPr lang="ru-RU" sz="4000" b="1" dirty="0" smtClean="0">
                          <a:solidFill>
                            <a:srgbClr val="C00000"/>
                          </a:solidFill>
                          <a:effectLst/>
                          <a:latin typeface="Times New Roman" panose="02020603050405020304" pitchFamily="18" charset="0"/>
                          <a:cs typeface="Times New Roman" panose="02020603050405020304" pitchFamily="18" charset="0"/>
                        </a:rPr>
                        <a:t>Когда лучше подать документы: </a:t>
                      </a:r>
                    </a:p>
                    <a:p>
                      <a:pPr marL="538163" lvl="0" indent="0" algn="just">
                        <a:lnSpc>
                          <a:spcPct val="100000"/>
                        </a:lnSpc>
                        <a:spcAft>
                          <a:spcPts val="0"/>
                        </a:spcAft>
                        <a:buFont typeface="Wingdings"/>
                        <a:buNone/>
                        <a:tabLst/>
                      </a:pPr>
                      <a:r>
                        <a:rPr lang="ru-RU" sz="4000" b="1" dirty="0" smtClean="0">
                          <a:solidFill>
                            <a:srgbClr val="C00000"/>
                          </a:solidFill>
                          <a:effectLst/>
                          <a:latin typeface="Times New Roman" panose="02020603050405020304" pitchFamily="18" charset="0"/>
                          <a:cs typeface="Times New Roman" panose="02020603050405020304" pitchFamily="18" charset="0"/>
                        </a:rPr>
                        <a:t>в начале работы приемной комиссии, </a:t>
                      </a:r>
                    </a:p>
                    <a:p>
                      <a:pPr marL="4033838" lvl="0" indent="-1708150" algn="just">
                        <a:lnSpc>
                          <a:spcPct val="100000"/>
                        </a:lnSpc>
                        <a:spcAft>
                          <a:spcPts val="0"/>
                        </a:spcAft>
                        <a:buFont typeface="Wingdings"/>
                        <a:buNone/>
                        <a:tabLst/>
                      </a:pPr>
                      <a:r>
                        <a:rPr lang="ru-RU" sz="4000" b="1" dirty="0" smtClean="0">
                          <a:solidFill>
                            <a:srgbClr val="C00000"/>
                          </a:solidFill>
                          <a:effectLst/>
                          <a:latin typeface="Times New Roman" panose="02020603050405020304" pitchFamily="18" charset="0"/>
                          <a:cs typeface="Times New Roman" panose="02020603050405020304" pitchFamily="18" charset="0"/>
                        </a:rPr>
                        <a:t>в середине, или в конце</a:t>
                      </a:r>
                      <a:endParaRPr lang="ru-RU" sz="4000" b="1" dirty="0">
                        <a:solidFill>
                          <a:srgbClr val="C00000"/>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0000"/>
                  </a:ext>
                </a:extLst>
              </a:tr>
              <a:tr h="2517401">
                <a:tc>
                  <a:txBody>
                    <a:bodyPr/>
                    <a:lstStyle/>
                    <a:p>
                      <a:pPr algn="l">
                        <a:spcAft>
                          <a:spcPts val="0"/>
                        </a:spcAft>
                      </a:pPr>
                      <a:r>
                        <a:rPr lang="ru-RU" sz="2400" kern="1200">
                          <a:effectLst/>
                        </a:rPr>
                        <a:t> </a:t>
                      </a:r>
                      <a:endParaRPr lang="ru-RU" sz="2400">
                        <a:effectLst/>
                        <a:latin typeface="Times New Roman"/>
                        <a:ea typeface="Times New Roman"/>
                        <a:cs typeface="Calibri"/>
                      </a:endParaRPr>
                    </a:p>
                  </a:txBody>
                  <a:tcPr marL="68580" marR="68580" marT="0" marB="0"/>
                </a:tc>
                <a:tc>
                  <a:txBody>
                    <a:bodyPr/>
                    <a:lstStyle/>
                    <a:p>
                      <a:pPr marL="0" lvl="0" indent="0" algn="ctr">
                        <a:lnSpc>
                          <a:spcPct val="100000"/>
                        </a:lnSpc>
                        <a:spcAft>
                          <a:spcPts val="0"/>
                        </a:spcAft>
                        <a:buFont typeface="Wingdings"/>
                        <a:buNone/>
                        <a:tabLst/>
                      </a:pPr>
                      <a:r>
                        <a:rPr lang="ru-RU" sz="3600" b="1" baseline="0" dirty="0" smtClean="0">
                          <a:solidFill>
                            <a:srgbClr val="C00000"/>
                          </a:solidFill>
                          <a:effectLst/>
                          <a:latin typeface="Times New Roman" panose="02020603050405020304" pitchFamily="18" charset="0"/>
                          <a:cs typeface="Times New Roman" panose="02020603050405020304" pitchFamily="18" charset="0"/>
                        </a:rPr>
                        <a:t>НЕ ИМЕЕТ </a:t>
                      </a:r>
                      <a:r>
                        <a:rPr lang="ru-RU" sz="3600" b="1" baseline="0" dirty="0" smtClean="0">
                          <a:solidFill>
                            <a:srgbClr val="C00000"/>
                          </a:solidFill>
                          <a:effectLst/>
                          <a:latin typeface="Times New Roman" panose="02020603050405020304" pitchFamily="18" charset="0"/>
                          <a:cs typeface="Times New Roman" panose="02020603050405020304" pitchFamily="18" charset="0"/>
                        </a:rPr>
                        <a:t>ЗНАЧЕНИЯ!</a:t>
                      </a:r>
                      <a:endParaRPr lang="ru-RU" sz="3600" b="1" dirty="0" smtClean="0">
                        <a:solidFill>
                          <a:srgbClr val="C00000"/>
                        </a:solidFill>
                        <a:effectLst/>
                        <a:latin typeface="Times New Roman" panose="02020603050405020304" pitchFamily="18" charset="0"/>
                        <a:cs typeface="Times New Roman" panose="02020603050405020304" pitchFamily="18" charset="0"/>
                      </a:endParaRPr>
                    </a:p>
                    <a:p>
                      <a:pPr marL="0" indent="0" algn="just">
                        <a:spcAft>
                          <a:spcPts val="0"/>
                        </a:spcAft>
                      </a:pPr>
                      <a:r>
                        <a:rPr lang="ru-RU" sz="3600" b="1" kern="1200" baseline="0" dirty="0" smtClean="0">
                          <a:solidFill>
                            <a:schemeClr val="accent1">
                              <a:lumMod val="50000"/>
                            </a:schemeClr>
                          </a:solidFill>
                          <a:effectLst/>
                          <a:latin typeface="Times New Roman" panose="02020603050405020304" pitchFamily="18" charset="0"/>
                          <a:ea typeface="+mn-ea"/>
                          <a:cs typeface="Times New Roman" panose="02020603050405020304" pitchFamily="18" charset="0"/>
                        </a:rPr>
                        <a:t>Важно: </a:t>
                      </a:r>
                    </a:p>
                    <a:p>
                      <a:pPr marL="571500" indent="-571500" algn="just">
                        <a:spcAft>
                          <a:spcPts val="0"/>
                        </a:spcAft>
                        <a:buFont typeface="Wingdings" panose="05000000000000000000" pitchFamily="2" charset="2"/>
                        <a:buChar char="ü"/>
                      </a:pPr>
                      <a:r>
                        <a:rPr lang="ru-RU" sz="3200" b="1" kern="1200" baseline="0" dirty="0" smtClean="0">
                          <a:solidFill>
                            <a:schemeClr val="accent1">
                              <a:lumMod val="50000"/>
                            </a:schemeClr>
                          </a:solidFill>
                          <a:effectLst/>
                          <a:latin typeface="Times New Roman" panose="02020603050405020304" pitchFamily="18" charset="0"/>
                          <a:ea typeface="+mn-ea"/>
                          <a:cs typeface="Times New Roman" panose="02020603050405020304" pitchFamily="18" charset="0"/>
                        </a:rPr>
                        <a:t>в период с 17 июня по 15 августа 2019 года</a:t>
                      </a:r>
                    </a:p>
                    <a:p>
                      <a:pPr marL="571500" indent="-571500" algn="just">
                        <a:spcAft>
                          <a:spcPts val="0"/>
                        </a:spcAft>
                        <a:buFont typeface="Wingdings" panose="05000000000000000000" pitchFamily="2" charset="2"/>
                        <a:buChar char="ü"/>
                      </a:pPr>
                      <a:r>
                        <a:rPr lang="ru-RU" sz="3200" b="1" kern="1200" baseline="0" dirty="0" smtClean="0">
                          <a:solidFill>
                            <a:schemeClr val="accent1">
                              <a:lumMod val="50000"/>
                            </a:schemeClr>
                          </a:solidFill>
                          <a:effectLst/>
                          <a:latin typeface="Times New Roman" panose="02020603050405020304" pitchFamily="18" charset="0"/>
                          <a:ea typeface="+mn-ea"/>
                          <a:cs typeface="Times New Roman" panose="02020603050405020304" pitchFamily="18" charset="0"/>
                        </a:rPr>
                        <a:t>предоставить оригинал документа об образовании (квалификации) до 15 августа 2019г.</a:t>
                      </a: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smtClean="0">
                <a:ln w="0">
                  <a:solidFill>
                    <a:schemeClr val="bg1"/>
                  </a:solidFill>
                </a:ln>
                <a:effectLst>
                  <a:outerShdw blurRad="38100" dist="25400" dir="5400000" algn="ctr" rotWithShape="0">
                    <a:srgbClr val="6E747A">
                      <a:alpha val="43000"/>
                    </a:srgbClr>
                  </a:outerShdw>
                </a:effectLst>
              </a:rPr>
              <a:t>Беседа «Вопрос-Ответ»</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pic>
        <p:nvPicPr>
          <p:cNvPr id="3074" name="Picture 2" descr="https://pl.toluna.com/dpolls_images/2018/09/19/fa45958a-c2a6-4e9e-bd42-788cbd8d94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9935" y="1125605"/>
            <a:ext cx="1627094" cy="2629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0002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79088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graphicFrame>
        <p:nvGraphicFramePr>
          <p:cNvPr id="10" name="Таблица 9"/>
          <p:cNvGraphicFramePr>
            <a:graphicFrameLocks noGrp="1"/>
          </p:cNvGraphicFramePr>
          <p:nvPr>
            <p:extLst>
              <p:ext uri="{D42A27DB-BD31-4B8C-83A1-F6EECF244321}">
                <p14:modId xmlns:p14="http://schemas.microsoft.com/office/powerpoint/2010/main" val="3206669609"/>
              </p:ext>
            </p:extLst>
          </p:nvPr>
        </p:nvGraphicFramePr>
        <p:xfrm>
          <a:off x="589547" y="1000745"/>
          <a:ext cx="11309685" cy="5508858"/>
        </p:xfrm>
        <a:graphic>
          <a:graphicData uri="http://schemas.openxmlformats.org/drawingml/2006/table">
            <a:tbl>
              <a:tblPr firstRow="1" firstCol="1" bandRow="1">
                <a:tableStyleId>{0E3FDE45-AF77-4B5C-9715-49D594BDF05E}</a:tableStyleId>
              </a:tblPr>
              <a:tblGrid>
                <a:gridCol w="359832">
                  <a:extLst>
                    <a:ext uri="{9D8B030D-6E8A-4147-A177-3AD203B41FA5}">
                      <a16:colId xmlns:a16="http://schemas.microsoft.com/office/drawing/2014/main" val="20000"/>
                    </a:ext>
                  </a:extLst>
                </a:gridCol>
                <a:gridCol w="10949853">
                  <a:extLst>
                    <a:ext uri="{9D8B030D-6E8A-4147-A177-3AD203B41FA5}">
                      <a16:colId xmlns:a16="http://schemas.microsoft.com/office/drawing/2014/main" val="20001"/>
                    </a:ext>
                  </a:extLst>
                </a:gridCol>
              </a:tblGrid>
              <a:tr h="2991457">
                <a:tc gridSpan="2">
                  <a:txBody>
                    <a:bodyPr/>
                    <a:lstStyle/>
                    <a:p>
                      <a:pPr marL="363538" lvl="0" indent="0" algn="just">
                        <a:lnSpc>
                          <a:spcPct val="100000"/>
                        </a:lnSpc>
                        <a:spcAft>
                          <a:spcPts val="0"/>
                        </a:spcAft>
                        <a:buFont typeface="Wingdings"/>
                        <a:buNone/>
                        <a:tabLst/>
                      </a:pPr>
                      <a:endParaRPr lang="ru-RU" sz="3200" b="0" dirty="0" smtClean="0">
                        <a:solidFill>
                          <a:schemeClr val="accent1">
                            <a:lumMod val="50000"/>
                          </a:schemeClr>
                        </a:solidFill>
                        <a:effectLst/>
                      </a:endParaRPr>
                    </a:p>
                    <a:p>
                      <a:pPr marL="363538" lvl="0" indent="0" algn="just">
                        <a:lnSpc>
                          <a:spcPct val="100000"/>
                        </a:lnSpc>
                        <a:spcAft>
                          <a:spcPts val="0"/>
                        </a:spcAft>
                        <a:buFont typeface="Wingdings"/>
                        <a:buNone/>
                        <a:tabLst/>
                      </a:pPr>
                      <a:endParaRPr lang="ru-RU" sz="3600" b="0" dirty="0" smtClean="0">
                        <a:solidFill>
                          <a:schemeClr val="accent1">
                            <a:lumMod val="50000"/>
                          </a:schemeClr>
                        </a:solidFill>
                        <a:effectLst/>
                      </a:endParaRPr>
                    </a:p>
                    <a:p>
                      <a:pPr marL="712788" lvl="0" indent="0" algn="just">
                        <a:lnSpc>
                          <a:spcPct val="100000"/>
                        </a:lnSpc>
                        <a:spcAft>
                          <a:spcPts val="0"/>
                        </a:spcAft>
                        <a:buFont typeface="Wingdings"/>
                        <a:buNone/>
                        <a:tabLst/>
                      </a:pPr>
                      <a:r>
                        <a:rPr lang="ru-RU" sz="4000" b="1" dirty="0" smtClean="0">
                          <a:solidFill>
                            <a:srgbClr val="C00000"/>
                          </a:solidFill>
                          <a:effectLst/>
                          <a:latin typeface="Times New Roman" panose="02020603050405020304" pitchFamily="18" charset="0"/>
                          <a:cs typeface="Times New Roman" panose="02020603050405020304" pitchFamily="18" charset="0"/>
                        </a:rPr>
                        <a:t>Какой</a:t>
                      </a:r>
                      <a:r>
                        <a:rPr lang="ru-RU" sz="4000" b="1" baseline="0" dirty="0" smtClean="0">
                          <a:solidFill>
                            <a:srgbClr val="C00000"/>
                          </a:solidFill>
                          <a:effectLst/>
                          <a:latin typeface="Times New Roman" panose="02020603050405020304" pitchFamily="18" charset="0"/>
                          <a:cs typeface="Times New Roman" panose="02020603050405020304" pitchFamily="18" charset="0"/>
                        </a:rPr>
                        <a:t> средний проходной балл </a:t>
                      </a:r>
                    </a:p>
                    <a:p>
                      <a:pPr marL="6373813" lvl="0" indent="0" algn="just">
                        <a:lnSpc>
                          <a:spcPct val="100000"/>
                        </a:lnSpc>
                        <a:spcAft>
                          <a:spcPts val="0"/>
                        </a:spcAft>
                        <a:buFont typeface="Wingdings"/>
                        <a:buNone/>
                        <a:tabLst/>
                      </a:pPr>
                      <a:r>
                        <a:rPr lang="ru-RU" sz="4000" b="1" baseline="0" dirty="0" smtClean="0">
                          <a:solidFill>
                            <a:srgbClr val="C00000"/>
                          </a:solidFill>
                          <a:effectLst/>
                          <a:latin typeface="Times New Roman" panose="02020603050405020304" pitchFamily="18" charset="0"/>
                          <a:cs typeface="Times New Roman" panose="02020603050405020304" pitchFamily="18" charset="0"/>
                        </a:rPr>
                        <a:t>в этом году</a:t>
                      </a:r>
                      <a:endParaRPr lang="ru-RU" sz="4000" b="1" dirty="0">
                        <a:solidFill>
                          <a:srgbClr val="C00000"/>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0000"/>
                  </a:ext>
                </a:extLst>
              </a:tr>
              <a:tr h="2517401">
                <a:tc>
                  <a:txBody>
                    <a:bodyPr/>
                    <a:lstStyle/>
                    <a:p>
                      <a:pPr algn="l">
                        <a:spcAft>
                          <a:spcPts val="0"/>
                        </a:spcAft>
                      </a:pPr>
                      <a:r>
                        <a:rPr lang="ru-RU" sz="2400" kern="1200">
                          <a:effectLst/>
                        </a:rPr>
                        <a:t> </a:t>
                      </a:r>
                      <a:endParaRPr lang="ru-RU" sz="2400">
                        <a:effectLst/>
                        <a:latin typeface="Times New Roman"/>
                        <a:ea typeface="Times New Roman"/>
                        <a:cs typeface="Calibri"/>
                      </a:endParaRPr>
                    </a:p>
                  </a:txBody>
                  <a:tcPr marL="68580" marR="68580" marT="0" marB="0"/>
                </a:tc>
                <a:tc>
                  <a:txBody>
                    <a:bodyPr/>
                    <a:lstStyle/>
                    <a:p>
                      <a:pPr marL="0" lvl="0" indent="0" algn="just">
                        <a:lnSpc>
                          <a:spcPct val="100000"/>
                        </a:lnSpc>
                        <a:spcAft>
                          <a:spcPts val="0"/>
                        </a:spcAft>
                        <a:buFont typeface="Wingdings"/>
                        <a:buNone/>
                        <a:tabLst/>
                      </a:pPr>
                      <a:endParaRPr lang="ru-RU" sz="2800" b="1" dirty="0" smtClean="0">
                        <a:solidFill>
                          <a:srgbClr val="C00000"/>
                        </a:solidFill>
                        <a:effectLst/>
                        <a:latin typeface="Times New Roman" panose="02020603050405020304" pitchFamily="18" charset="0"/>
                        <a:cs typeface="Times New Roman" panose="02020603050405020304" pitchFamily="18" charset="0"/>
                      </a:endParaRPr>
                    </a:p>
                    <a:p>
                      <a:pPr marL="0" lvl="0" indent="0" algn="just">
                        <a:lnSpc>
                          <a:spcPct val="100000"/>
                        </a:lnSpc>
                        <a:spcAft>
                          <a:spcPts val="0"/>
                        </a:spcAft>
                        <a:buFont typeface="Wingdings"/>
                        <a:buNone/>
                        <a:tabLst/>
                      </a:pPr>
                      <a:endParaRPr lang="ru-RU" sz="2800" b="1" dirty="0" smtClean="0">
                        <a:solidFill>
                          <a:srgbClr val="C00000"/>
                        </a:solidFill>
                        <a:effectLst/>
                        <a:latin typeface="Times New Roman" panose="02020603050405020304" pitchFamily="18" charset="0"/>
                        <a:cs typeface="Times New Roman" panose="02020603050405020304" pitchFamily="18" charset="0"/>
                      </a:endParaRPr>
                    </a:p>
                    <a:p>
                      <a:pPr marL="0" lvl="0" indent="0" algn="ctr">
                        <a:lnSpc>
                          <a:spcPct val="100000"/>
                        </a:lnSpc>
                        <a:spcAft>
                          <a:spcPts val="0"/>
                        </a:spcAft>
                        <a:buFont typeface="Wingdings"/>
                        <a:buNone/>
                        <a:tabLst/>
                      </a:pPr>
                      <a:r>
                        <a:rPr lang="ru-RU" sz="3600" b="1" dirty="0" smtClean="0">
                          <a:solidFill>
                            <a:schemeClr val="accent1">
                              <a:lumMod val="50000"/>
                            </a:schemeClr>
                          </a:solidFill>
                          <a:effectLst/>
                          <a:latin typeface="Times New Roman" panose="02020603050405020304" pitchFamily="18" charset="0"/>
                          <a:cs typeface="Times New Roman" panose="02020603050405020304" pitchFamily="18" charset="0"/>
                        </a:rPr>
                        <a:t>С</a:t>
                      </a:r>
                      <a:r>
                        <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rPr>
                        <a:t>редний проходной балл при приеме на обучение </a:t>
                      </a:r>
                    </a:p>
                    <a:p>
                      <a:pPr marL="0" lvl="0" indent="0" algn="ctr">
                        <a:lnSpc>
                          <a:spcPct val="100000"/>
                        </a:lnSpc>
                        <a:spcAft>
                          <a:spcPts val="0"/>
                        </a:spcAft>
                        <a:buFont typeface="Wingdings"/>
                        <a:buNone/>
                        <a:tabLst/>
                      </a:pPr>
                      <a:r>
                        <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rPr>
                        <a:t>в 2019 году нами </a:t>
                      </a:r>
                      <a:r>
                        <a:rPr lang="ru-RU" sz="3600" b="1" baseline="0" dirty="0" smtClean="0">
                          <a:solidFill>
                            <a:srgbClr val="C00000"/>
                          </a:solidFill>
                          <a:effectLst/>
                          <a:latin typeface="Times New Roman" panose="02020603050405020304" pitchFamily="18" charset="0"/>
                          <a:cs typeface="Times New Roman" panose="02020603050405020304" pitchFamily="18" charset="0"/>
                        </a:rPr>
                        <a:t>НЕ </a:t>
                      </a:r>
                      <a:r>
                        <a:rPr lang="ru-RU" sz="3600" b="1" baseline="0" dirty="0" smtClean="0">
                          <a:solidFill>
                            <a:srgbClr val="C00000"/>
                          </a:solidFill>
                          <a:effectLst/>
                          <a:latin typeface="Times New Roman" panose="02020603050405020304" pitchFamily="18" charset="0"/>
                          <a:cs typeface="Times New Roman" panose="02020603050405020304" pitchFamily="18" charset="0"/>
                        </a:rPr>
                        <a:t>УСТАНАВЛИВАЕТСЯ</a:t>
                      </a:r>
                      <a:r>
                        <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rPr>
                        <a:t>!</a:t>
                      </a:r>
                      <a:endParaRPr lang="ru-RU" sz="3600" b="1" dirty="0" smtClean="0">
                        <a:solidFill>
                          <a:schemeClr val="accent1">
                            <a:lumMod val="50000"/>
                          </a:schemeClr>
                        </a:solidFill>
                        <a:effectLst/>
                        <a:latin typeface="Times New Roman" panose="02020603050405020304" pitchFamily="18" charset="0"/>
                        <a:cs typeface="Times New Roman" panose="02020603050405020304" pitchFamily="18" charset="0"/>
                      </a:endParaRPr>
                    </a:p>
                    <a:p>
                      <a:pPr marL="0" indent="0" algn="just">
                        <a:spcAft>
                          <a:spcPts val="0"/>
                        </a:spcAft>
                      </a:pPr>
                      <a:endParaRPr lang="ru-RU" sz="2800" kern="1200" dirty="0" smtClean="0">
                        <a:solidFill>
                          <a:schemeClr val="accent5">
                            <a:lumMod val="75000"/>
                          </a:schemeClr>
                        </a:solidFill>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smtClean="0">
                <a:ln w="0">
                  <a:solidFill>
                    <a:schemeClr val="bg1"/>
                  </a:solidFill>
                </a:ln>
                <a:effectLst>
                  <a:outerShdw blurRad="38100" dist="25400" dir="5400000" algn="ctr" rotWithShape="0">
                    <a:srgbClr val="6E747A">
                      <a:alpha val="43000"/>
                    </a:srgbClr>
                  </a:outerShdw>
                </a:effectLst>
              </a:rPr>
              <a:t>Беседа «Вопрос-Ответ»</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pic>
        <p:nvPicPr>
          <p:cNvPr id="3074" name="Picture 2" descr="https://pl.toluna.com/dpolls_images/2018/09/19/fa45958a-c2a6-4e9e-bd42-788cbd8d94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9935" y="1125605"/>
            <a:ext cx="1627094" cy="2629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9884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79088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graphicFrame>
        <p:nvGraphicFramePr>
          <p:cNvPr id="10" name="Таблица 9"/>
          <p:cNvGraphicFramePr>
            <a:graphicFrameLocks noGrp="1"/>
          </p:cNvGraphicFramePr>
          <p:nvPr>
            <p:extLst>
              <p:ext uri="{D42A27DB-BD31-4B8C-83A1-F6EECF244321}">
                <p14:modId xmlns:p14="http://schemas.microsoft.com/office/powerpoint/2010/main" val="1617340099"/>
              </p:ext>
            </p:extLst>
          </p:nvPr>
        </p:nvGraphicFramePr>
        <p:xfrm>
          <a:off x="589547" y="1000745"/>
          <a:ext cx="11309685" cy="5508858"/>
        </p:xfrm>
        <a:graphic>
          <a:graphicData uri="http://schemas.openxmlformats.org/drawingml/2006/table">
            <a:tbl>
              <a:tblPr firstRow="1" firstCol="1" bandRow="1">
                <a:tableStyleId>{0E3FDE45-AF77-4B5C-9715-49D594BDF05E}</a:tableStyleId>
              </a:tblPr>
              <a:tblGrid>
                <a:gridCol w="359832">
                  <a:extLst>
                    <a:ext uri="{9D8B030D-6E8A-4147-A177-3AD203B41FA5}">
                      <a16:colId xmlns:a16="http://schemas.microsoft.com/office/drawing/2014/main" val="20000"/>
                    </a:ext>
                  </a:extLst>
                </a:gridCol>
                <a:gridCol w="10949853">
                  <a:extLst>
                    <a:ext uri="{9D8B030D-6E8A-4147-A177-3AD203B41FA5}">
                      <a16:colId xmlns:a16="http://schemas.microsoft.com/office/drawing/2014/main" val="20001"/>
                    </a:ext>
                  </a:extLst>
                </a:gridCol>
              </a:tblGrid>
              <a:tr h="2991457">
                <a:tc gridSpan="2">
                  <a:txBody>
                    <a:bodyPr/>
                    <a:lstStyle/>
                    <a:p>
                      <a:pPr marL="363538" lvl="0" indent="0" algn="just">
                        <a:lnSpc>
                          <a:spcPct val="100000"/>
                        </a:lnSpc>
                        <a:spcAft>
                          <a:spcPts val="0"/>
                        </a:spcAft>
                        <a:buFont typeface="Wingdings"/>
                        <a:buNone/>
                        <a:tabLst/>
                      </a:pPr>
                      <a:endParaRPr lang="ru-RU" sz="3200" b="0" dirty="0" smtClean="0">
                        <a:solidFill>
                          <a:schemeClr val="accent1">
                            <a:lumMod val="50000"/>
                          </a:schemeClr>
                        </a:solidFill>
                        <a:effectLst/>
                      </a:endParaRPr>
                    </a:p>
                    <a:p>
                      <a:pPr marL="363538" lvl="0" indent="0" algn="just">
                        <a:lnSpc>
                          <a:spcPct val="100000"/>
                        </a:lnSpc>
                        <a:spcAft>
                          <a:spcPts val="0"/>
                        </a:spcAft>
                        <a:buFont typeface="Wingdings"/>
                        <a:buNone/>
                        <a:tabLst/>
                      </a:pPr>
                      <a:endParaRPr lang="ru-RU" sz="3600" b="0" dirty="0" smtClean="0">
                        <a:solidFill>
                          <a:schemeClr val="accent1">
                            <a:lumMod val="50000"/>
                          </a:schemeClr>
                        </a:solidFill>
                        <a:effectLst/>
                      </a:endParaRPr>
                    </a:p>
                    <a:p>
                      <a:pPr marL="712788" lvl="0" indent="0" algn="just">
                        <a:lnSpc>
                          <a:spcPct val="100000"/>
                        </a:lnSpc>
                        <a:spcAft>
                          <a:spcPts val="0"/>
                        </a:spcAft>
                        <a:buFont typeface="Wingdings"/>
                        <a:buNone/>
                        <a:tabLst/>
                      </a:pPr>
                      <a:endParaRPr lang="ru-RU" sz="4000" b="1" dirty="0" smtClean="0">
                        <a:solidFill>
                          <a:srgbClr val="C00000"/>
                        </a:solidFill>
                        <a:effectLst/>
                        <a:latin typeface="Times New Roman" panose="02020603050405020304" pitchFamily="18" charset="0"/>
                        <a:cs typeface="Times New Roman" panose="02020603050405020304" pitchFamily="18" charset="0"/>
                      </a:endParaRPr>
                    </a:p>
                    <a:p>
                      <a:pPr marL="712788" lvl="0" indent="0" algn="just">
                        <a:lnSpc>
                          <a:spcPct val="100000"/>
                        </a:lnSpc>
                        <a:spcAft>
                          <a:spcPts val="0"/>
                        </a:spcAft>
                        <a:buFont typeface="Wingdings"/>
                        <a:buNone/>
                        <a:tabLst/>
                      </a:pPr>
                      <a:r>
                        <a:rPr lang="ru-RU" sz="4000" b="1" dirty="0" smtClean="0">
                          <a:solidFill>
                            <a:srgbClr val="C00000"/>
                          </a:solidFill>
                          <a:effectLst/>
                          <a:latin typeface="Times New Roman" panose="02020603050405020304" pitchFamily="18" charset="0"/>
                          <a:cs typeface="Times New Roman" panose="02020603050405020304" pitchFamily="18" charset="0"/>
                        </a:rPr>
                        <a:t>Есть ли льготы при поступлении</a:t>
                      </a:r>
                      <a:endParaRPr lang="ru-RU" sz="4000" b="1" dirty="0">
                        <a:solidFill>
                          <a:srgbClr val="C00000"/>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0000"/>
                  </a:ext>
                </a:extLst>
              </a:tr>
              <a:tr h="2517401">
                <a:tc>
                  <a:txBody>
                    <a:bodyPr/>
                    <a:lstStyle/>
                    <a:p>
                      <a:pPr algn="l">
                        <a:spcAft>
                          <a:spcPts val="0"/>
                        </a:spcAft>
                      </a:pPr>
                      <a:r>
                        <a:rPr lang="ru-RU" sz="2400" kern="1200">
                          <a:effectLst/>
                        </a:rPr>
                        <a:t> </a:t>
                      </a:r>
                      <a:endParaRPr lang="ru-RU" sz="2400">
                        <a:effectLst/>
                        <a:latin typeface="Times New Roman"/>
                        <a:ea typeface="Times New Roman"/>
                        <a:cs typeface="Calibri"/>
                      </a:endParaRPr>
                    </a:p>
                  </a:txBody>
                  <a:tcPr marL="68580" marR="68580" marT="0" marB="0"/>
                </a:tc>
                <a:tc>
                  <a:txBody>
                    <a:bodyPr/>
                    <a:lstStyle/>
                    <a:p>
                      <a:pPr marL="0" lvl="0" indent="0" algn="ctr">
                        <a:lnSpc>
                          <a:spcPct val="100000"/>
                        </a:lnSpc>
                        <a:spcAft>
                          <a:spcPts val="0"/>
                        </a:spcAft>
                        <a:buFont typeface="Wingdings"/>
                        <a:buNone/>
                        <a:tabLst/>
                      </a:pPr>
                      <a:r>
                        <a:rPr lang="ru-RU" sz="3600" b="1" baseline="0" dirty="0" smtClean="0">
                          <a:solidFill>
                            <a:srgbClr val="C00000"/>
                          </a:solidFill>
                          <a:effectLst/>
                          <a:latin typeface="Times New Roman" panose="02020603050405020304" pitchFamily="18" charset="0"/>
                          <a:cs typeface="Times New Roman" panose="02020603050405020304" pitchFamily="18" charset="0"/>
                        </a:rPr>
                        <a:t>НЕТ</a:t>
                      </a:r>
                      <a:r>
                        <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rPr>
                        <a:t>!</a:t>
                      </a:r>
                      <a:r>
                        <a:rPr lang="ru-RU" sz="3600" b="1" dirty="0" smtClean="0">
                          <a:solidFill>
                            <a:schemeClr val="accent1">
                              <a:lumMod val="50000"/>
                            </a:schemeClr>
                          </a:solidFill>
                          <a:effectLst/>
                          <a:latin typeface="Times New Roman" panose="02020603050405020304" pitchFamily="18" charset="0"/>
                          <a:cs typeface="Times New Roman" panose="02020603050405020304" pitchFamily="18" charset="0"/>
                        </a:rPr>
                        <a:t> Дети-сироты, дети с ОВЗ, дети из многодетных семей поступают на равных основаниях по среднему</a:t>
                      </a:r>
                      <a:r>
                        <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rPr>
                        <a:t> баллу документа об образовании (квалификации)</a:t>
                      </a:r>
                      <a:endParaRPr lang="ru-RU" sz="2800" kern="1200" dirty="0" smtClean="0">
                        <a:solidFill>
                          <a:schemeClr val="accent5">
                            <a:lumMod val="75000"/>
                          </a:schemeClr>
                        </a:solidFill>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smtClean="0">
                <a:ln w="0">
                  <a:solidFill>
                    <a:schemeClr val="bg1"/>
                  </a:solidFill>
                </a:ln>
                <a:effectLst>
                  <a:outerShdw blurRad="38100" dist="25400" dir="5400000" algn="ctr" rotWithShape="0">
                    <a:srgbClr val="6E747A">
                      <a:alpha val="43000"/>
                    </a:srgbClr>
                  </a:outerShdw>
                </a:effectLst>
              </a:rPr>
              <a:t>Беседа «Вопрос-Ответ»</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pic>
        <p:nvPicPr>
          <p:cNvPr id="3074" name="Picture 2" descr="https://pl.toluna.com/dpolls_images/2018/09/19/fa45958a-c2a6-4e9e-bd42-788cbd8d94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9935" y="1125605"/>
            <a:ext cx="1627094" cy="2629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3168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79088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graphicFrame>
        <p:nvGraphicFramePr>
          <p:cNvPr id="10" name="Таблица 9"/>
          <p:cNvGraphicFramePr>
            <a:graphicFrameLocks noGrp="1"/>
          </p:cNvGraphicFramePr>
          <p:nvPr>
            <p:extLst>
              <p:ext uri="{D42A27DB-BD31-4B8C-83A1-F6EECF244321}">
                <p14:modId xmlns:p14="http://schemas.microsoft.com/office/powerpoint/2010/main" val="923337908"/>
              </p:ext>
            </p:extLst>
          </p:nvPr>
        </p:nvGraphicFramePr>
        <p:xfrm>
          <a:off x="589547" y="1000745"/>
          <a:ext cx="11309685" cy="5508858"/>
        </p:xfrm>
        <a:graphic>
          <a:graphicData uri="http://schemas.openxmlformats.org/drawingml/2006/table">
            <a:tbl>
              <a:tblPr firstRow="1" firstCol="1" bandRow="1">
                <a:tableStyleId>{0E3FDE45-AF77-4B5C-9715-49D594BDF05E}</a:tableStyleId>
              </a:tblPr>
              <a:tblGrid>
                <a:gridCol w="359832">
                  <a:extLst>
                    <a:ext uri="{9D8B030D-6E8A-4147-A177-3AD203B41FA5}">
                      <a16:colId xmlns:a16="http://schemas.microsoft.com/office/drawing/2014/main" val="20000"/>
                    </a:ext>
                  </a:extLst>
                </a:gridCol>
                <a:gridCol w="10949853">
                  <a:extLst>
                    <a:ext uri="{9D8B030D-6E8A-4147-A177-3AD203B41FA5}">
                      <a16:colId xmlns:a16="http://schemas.microsoft.com/office/drawing/2014/main" val="20001"/>
                    </a:ext>
                  </a:extLst>
                </a:gridCol>
              </a:tblGrid>
              <a:tr h="2991457">
                <a:tc gridSpan="2">
                  <a:txBody>
                    <a:bodyPr/>
                    <a:lstStyle/>
                    <a:p>
                      <a:pPr marL="363538" lvl="0" indent="0" algn="just">
                        <a:lnSpc>
                          <a:spcPct val="100000"/>
                        </a:lnSpc>
                        <a:spcAft>
                          <a:spcPts val="0"/>
                        </a:spcAft>
                        <a:buFont typeface="Wingdings"/>
                        <a:buNone/>
                        <a:tabLst/>
                      </a:pPr>
                      <a:endParaRPr lang="ru-RU" sz="3200" b="0" dirty="0" smtClean="0">
                        <a:solidFill>
                          <a:schemeClr val="accent1">
                            <a:lumMod val="50000"/>
                          </a:schemeClr>
                        </a:solidFill>
                        <a:effectLst/>
                      </a:endParaRPr>
                    </a:p>
                    <a:p>
                      <a:pPr marL="363538" lvl="0" indent="0" algn="just">
                        <a:lnSpc>
                          <a:spcPct val="100000"/>
                        </a:lnSpc>
                        <a:spcAft>
                          <a:spcPts val="0"/>
                        </a:spcAft>
                        <a:buFont typeface="Wingdings"/>
                        <a:buNone/>
                        <a:tabLst/>
                      </a:pPr>
                      <a:endParaRPr lang="ru-RU" sz="3600" b="0" dirty="0" smtClean="0">
                        <a:solidFill>
                          <a:schemeClr val="accent1">
                            <a:lumMod val="50000"/>
                          </a:schemeClr>
                        </a:solidFill>
                        <a:effectLst/>
                      </a:endParaRPr>
                    </a:p>
                    <a:p>
                      <a:pPr marL="712788" lvl="0" indent="0" algn="just">
                        <a:lnSpc>
                          <a:spcPct val="100000"/>
                        </a:lnSpc>
                        <a:spcAft>
                          <a:spcPts val="0"/>
                        </a:spcAft>
                        <a:buFont typeface="Wingdings"/>
                        <a:buNone/>
                        <a:tabLst/>
                      </a:pPr>
                      <a:endParaRPr lang="ru-RU" sz="4000" b="1" dirty="0" smtClean="0">
                        <a:solidFill>
                          <a:srgbClr val="C00000"/>
                        </a:solidFill>
                        <a:effectLst/>
                        <a:latin typeface="Times New Roman" panose="02020603050405020304" pitchFamily="18" charset="0"/>
                        <a:cs typeface="Times New Roman" panose="02020603050405020304" pitchFamily="18" charset="0"/>
                      </a:endParaRPr>
                    </a:p>
                    <a:p>
                      <a:pPr marL="712788" lvl="0" indent="0" algn="just">
                        <a:lnSpc>
                          <a:spcPct val="100000"/>
                        </a:lnSpc>
                        <a:spcAft>
                          <a:spcPts val="0"/>
                        </a:spcAft>
                        <a:buFont typeface="Wingdings"/>
                        <a:buNone/>
                        <a:tabLst/>
                      </a:pPr>
                      <a:r>
                        <a:rPr lang="ru-RU" sz="4000" b="1" dirty="0" smtClean="0">
                          <a:solidFill>
                            <a:srgbClr val="C00000"/>
                          </a:solidFill>
                          <a:effectLst/>
                          <a:latin typeface="Times New Roman" panose="02020603050405020304" pitchFamily="18" charset="0"/>
                          <a:cs typeface="Times New Roman" panose="02020603050405020304" pitchFamily="18" charset="0"/>
                        </a:rPr>
                        <a:t>Кому </a:t>
                      </a:r>
                      <a:r>
                        <a:rPr lang="ru-RU" sz="4000" b="1" baseline="0" dirty="0" smtClean="0">
                          <a:solidFill>
                            <a:srgbClr val="C00000"/>
                          </a:solidFill>
                          <a:effectLst/>
                          <a:latin typeface="Times New Roman" panose="02020603050405020304" pitchFamily="18" charset="0"/>
                          <a:cs typeface="Times New Roman" panose="02020603050405020304" pitchFamily="18" charset="0"/>
                        </a:rPr>
                        <a:t>предоставляется общежитие</a:t>
                      </a:r>
                      <a:endParaRPr lang="ru-RU" sz="4000" b="1" dirty="0">
                        <a:solidFill>
                          <a:srgbClr val="C00000"/>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0000"/>
                  </a:ext>
                </a:extLst>
              </a:tr>
              <a:tr h="2517401">
                <a:tc>
                  <a:txBody>
                    <a:bodyPr/>
                    <a:lstStyle/>
                    <a:p>
                      <a:pPr algn="l">
                        <a:spcAft>
                          <a:spcPts val="0"/>
                        </a:spcAft>
                      </a:pPr>
                      <a:r>
                        <a:rPr lang="ru-RU" sz="2400" kern="1200">
                          <a:effectLst/>
                        </a:rPr>
                        <a:t> </a:t>
                      </a:r>
                      <a:endParaRPr lang="ru-RU" sz="2400">
                        <a:effectLst/>
                        <a:latin typeface="Times New Roman"/>
                        <a:ea typeface="Times New Roman"/>
                        <a:cs typeface="Calibri"/>
                      </a:endParaRPr>
                    </a:p>
                  </a:txBody>
                  <a:tcPr marL="68580" marR="68580" marT="0" marB="0"/>
                </a:tc>
                <a:tc>
                  <a:txBody>
                    <a:bodyPr/>
                    <a:lstStyle/>
                    <a:p>
                      <a:pPr marL="0" lvl="0" indent="0" algn="ctr">
                        <a:lnSpc>
                          <a:spcPct val="100000"/>
                        </a:lnSpc>
                        <a:spcAft>
                          <a:spcPts val="0"/>
                        </a:spcAft>
                        <a:buFont typeface="Wingdings"/>
                        <a:buNone/>
                        <a:tabLst/>
                      </a:pPr>
                      <a:r>
                        <a:rPr lang="ru-RU" sz="3600" b="1" dirty="0" smtClean="0">
                          <a:solidFill>
                            <a:schemeClr val="accent1">
                              <a:lumMod val="50000"/>
                            </a:schemeClr>
                          </a:solidFill>
                          <a:effectLst/>
                          <a:latin typeface="Times New Roman" panose="02020603050405020304" pitchFamily="18" charset="0"/>
                          <a:cs typeface="Times New Roman" panose="02020603050405020304" pitchFamily="18" charset="0"/>
                        </a:rPr>
                        <a:t>Общежитие предоставляется</a:t>
                      </a:r>
                      <a:r>
                        <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rPr>
                        <a:t> согласно положению представленном на нашем сайте!</a:t>
                      </a:r>
                    </a:p>
                    <a:p>
                      <a:pPr marL="0" lvl="0" indent="0" algn="ctr">
                        <a:lnSpc>
                          <a:spcPct val="100000"/>
                        </a:lnSpc>
                        <a:spcAft>
                          <a:spcPts val="0"/>
                        </a:spcAft>
                        <a:buFont typeface="Wingdings"/>
                        <a:buNone/>
                        <a:tabLst/>
                      </a:pPr>
                      <a:r>
                        <a:rPr lang="ru-RU" sz="3600" b="1" kern="1200" baseline="0" dirty="0" smtClean="0">
                          <a:solidFill>
                            <a:srgbClr val="C00000"/>
                          </a:solidFill>
                          <a:effectLst/>
                          <a:latin typeface="Times New Roman" panose="02020603050405020304" pitchFamily="18" charset="0"/>
                          <a:cs typeface="Times New Roman" panose="02020603050405020304" pitchFamily="18" charset="0"/>
                        </a:rPr>
                        <a:t>Главная </a:t>
                      </a:r>
                      <a:r>
                        <a:rPr lang="ru-RU" sz="3600" b="1" kern="1200" baseline="0" dirty="0" smtClean="0">
                          <a:solidFill>
                            <a:srgbClr val="C00000"/>
                          </a:solidFill>
                          <a:effectLst/>
                          <a:latin typeface="Times New Roman" panose="02020603050405020304" pitchFamily="18" charset="0"/>
                          <a:cs typeface="Times New Roman" panose="02020603050405020304" pitchFamily="18" charset="0"/>
                          <a:sym typeface="Symbol" panose="05050102010706020507" pitchFamily="18" charset="2"/>
                        </a:rPr>
                        <a:t> Стипендии и иные виды материальной поддержки</a:t>
                      </a:r>
                      <a:endParaRPr lang="ru-RU" sz="2800" kern="1200" dirty="0" smtClean="0">
                        <a:solidFill>
                          <a:srgbClr val="C00000"/>
                        </a:solidFill>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smtClean="0">
                <a:ln w="0">
                  <a:solidFill>
                    <a:schemeClr val="bg1"/>
                  </a:solidFill>
                </a:ln>
                <a:effectLst>
                  <a:outerShdw blurRad="38100" dist="25400" dir="5400000" algn="ctr" rotWithShape="0">
                    <a:srgbClr val="6E747A">
                      <a:alpha val="43000"/>
                    </a:srgbClr>
                  </a:outerShdw>
                </a:effectLst>
              </a:rPr>
              <a:t>Беседа «Вопрос-Ответ»</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pic>
        <p:nvPicPr>
          <p:cNvPr id="3074" name="Picture 2" descr="https://pl.toluna.com/dpolls_images/2018/09/19/fa45958a-c2a6-4e9e-bd42-788cbd8d94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9935" y="1125605"/>
            <a:ext cx="1627094" cy="2629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7711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79088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graphicFrame>
        <p:nvGraphicFramePr>
          <p:cNvPr id="10" name="Таблица 9"/>
          <p:cNvGraphicFramePr>
            <a:graphicFrameLocks noGrp="1"/>
          </p:cNvGraphicFramePr>
          <p:nvPr>
            <p:extLst>
              <p:ext uri="{D42A27DB-BD31-4B8C-83A1-F6EECF244321}">
                <p14:modId xmlns:p14="http://schemas.microsoft.com/office/powerpoint/2010/main" val="531013423"/>
              </p:ext>
            </p:extLst>
          </p:nvPr>
        </p:nvGraphicFramePr>
        <p:xfrm>
          <a:off x="589547" y="1000745"/>
          <a:ext cx="11309685" cy="5508858"/>
        </p:xfrm>
        <a:graphic>
          <a:graphicData uri="http://schemas.openxmlformats.org/drawingml/2006/table">
            <a:tbl>
              <a:tblPr firstRow="1" firstCol="1" bandRow="1">
                <a:tableStyleId>{0E3FDE45-AF77-4B5C-9715-49D594BDF05E}</a:tableStyleId>
              </a:tblPr>
              <a:tblGrid>
                <a:gridCol w="359832">
                  <a:extLst>
                    <a:ext uri="{9D8B030D-6E8A-4147-A177-3AD203B41FA5}">
                      <a16:colId xmlns:a16="http://schemas.microsoft.com/office/drawing/2014/main" val="20000"/>
                    </a:ext>
                  </a:extLst>
                </a:gridCol>
                <a:gridCol w="10949853">
                  <a:extLst>
                    <a:ext uri="{9D8B030D-6E8A-4147-A177-3AD203B41FA5}">
                      <a16:colId xmlns:a16="http://schemas.microsoft.com/office/drawing/2014/main" val="20001"/>
                    </a:ext>
                  </a:extLst>
                </a:gridCol>
              </a:tblGrid>
              <a:tr h="2991457">
                <a:tc gridSpan="2">
                  <a:txBody>
                    <a:bodyPr/>
                    <a:lstStyle/>
                    <a:p>
                      <a:pPr marL="363538" lvl="0" indent="0" algn="just">
                        <a:lnSpc>
                          <a:spcPct val="100000"/>
                        </a:lnSpc>
                        <a:spcAft>
                          <a:spcPts val="0"/>
                        </a:spcAft>
                        <a:buFont typeface="Wingdings"/>
                        <a:buNone/>
                        <a:tabLst/>
                      </a:pPr>
                      <a:endParaRPr lang="ru-RU" sz="3200" b="0" dirty="0" smtClean="0">
                        <a:solidFill>
                          <a:schemeClr val="accent1">
                            <a:lumMod val="50000"/>
                          </a:schemeClr>
                        </a:solidFill>
                        <a:effectLst/>
                      </a:endParaRPr>
                    </a:p>
                    <a:p>
                      <a:pPr marL="363538" lvl="0" indent="0" algn="just">
                        <a:lnSpc>
                          <a:spcPct val="100000"/>
                        </a:lnSpc>
                        <a:spcAft>
                          <a:spcPts val="0"/>
                        </a:spcAft>
                        <a:buFont typeface="Wingdings"/>
                        <a:buNone/>
                        <a:tabLst/>
                      </a:pPr>
                      <a:endParaRPr lang="ru-RU" sz="3600" b="0" dirty="0" smtClean="0">
                        <a:solidFill>
                          <a:schemeClr val="accent1">
                            <a:lumMod val="50000"/>
                          </a:schemeClr>
                        </a:solidFill>
                        <a:effectLst/>
                      </a:endParaRPr>
                    </a:p>
                    <a:p>
                      <a:pPr marL="712788" lvl="0" indent="0" algn="just">
                        <a:lnSpc>
                          <a:spcPct val="100000"/>
                        </a:lnSpc>
                        <a:spcAft>
                          <a:spcPts val="0"/>
                        </a:spcAft>
                        <a:buFont typeface="Wingdings"/>
                        <a:buNone/>
                        <a:tabLst/>
                      </a:pPr>
                      <a:endParaRPr lang="ru-RU" sz="4000" b="1" dirty="0" smtClean="0">
                        <a:solidFill>
                          <a:srgbClr val="C00000"/>
                        </a:solidFill>
                        <a:effectLst/>
                        <a:latin typeface="Times New Roman" panose="02020603050405020304" pitchFamily="18" charset="0"/>
                        <a:cs typeface="Times New Roman" panose="02020603050405020304" pitchFamily="18" charset="0"/>
                      </a:endParaRPr>
                    </a:p>
                    <a:p>
                      <a:pPr marL="712788" lvl="0" indent="0" algn="ctr">
                        <a:lnSpc>
                          <a:spcPct val="100000"/>
                        </a:lnSpc>
                        <a:spcAft>
                          <a:spcPts val="0"/>
                        </a:spcAft>
                        <a:buFont typeface="Wingdings"/>
                        <a:buNone/>
                        <a:tabLst/>
                      </a:pPr>
                      <a:r>
                        <a:rPr lang="ru-RU" sz="4000" b="1" dirty="0" smtClean="0">
                          <a:solidFill>
                            <a:srgbClr val="C00000"/>
                          </a:solidFill>
                          <a:effectLst/>
                          <a:latin typeface="Times New Roman" panose="02020603050405020304" pitchFamily="18" charset="0"/>
                          <a:cs typeface="Times New Roman" panose="02020603050405020304" pitchFamily="18" charset="0"/>
                        </a:rPr>
                        <a:t>Есть ли отсрочка от армии</a:t>
                      </a:r>
                      <a:endParaRPr lang="ru-RU" sz="4000" b="1" dirty="0">
                        <a:solidFill>
                          <a:srgbClr val="C00000"/>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0000"/>
                  </a:ext>
                </a:extLst>
              </a:tr>
              <a:tr h="2517401">
                <a:tc>
                  <a:txBody>
                    <a:bodyPr/>
                    <a:lstStyle/>
                    <a:p>
                      <a:pPr algn="l">
                        <a:spcAft>
                          <a:spcPts val="0"/>
                        </a:spcAft>
                      </a:pPr>
                      <a:r>
                        <a:rPr lang="ru-RU" sz="2400" kern="1200">
                          <a:effectLst/>
                        </a:rPr>
                        <a:t> </a:t>
                      </a:r>
                      <a:endParaRPr lang="ru-RU" sz="2400">
                        <a:effectLst/>
                        <a:latin typeface="Times New Roman"/>
                        <a:ea typeface="Times New Roman"/>
                        <a:cs typeface="Calibri"/>
                      </a:endParaRPr>
                    </a:p>
                  </a:txBody>
                  <a:tcPr marL="68580" marR="68580" marT="0" marB="0"/>
                </a:tc>
                <a:tc>
                  <a:txBody>
                    <a:bodyPr/>
                    <a:lstStyle/>
                    <a:p>
                      <a:pPr marL="0" lvl="0" indent="0" algn="just">
                        <a:lnSpc>
                          <a:spcPct val="100000"/>
                        </a:lnSpc>
                        <a:spcAft>
                          <a:spcPts val="0"/>
                        </a:spcAft>
                        <a:buFont typeface="Wingdings"/>
                        <a:buNone/>
                        <a:tabLst/>
                      </a:pPr>
                      <a:r>
                        <a:rPr lang="ru-RU" sz="3600" b="1" dirty="0" smtClean="0">
                          <a:solidFill>
                            <a:srgbClr val="C00000"/>
                          </a:solidFill>
                          <a:effectLst/>
                          <a:latin typeface="Times New Roman" panose="02020603050405020304" pitchFamily="18" charset="0"/>
                          <a:cs typeface="Times New Roman" panose="02020603050405020304" pitchFamily="18" charset="0"/>
                        </a:rPr>
                        <a:t>На сегодня:</a:t>
                      </a:r>
                    </a:p>
                    <a:p>
                      <a:pPr marL="0" lvl="0" indent="0" algn="ctr">
                        <a:lnSpc>
                          <a:spcPct val="100000"/>
                        </a:lnSpc>
                        <a:spcAft>
                          <a:spcPts val="0"/>
                        </a:spcAft>
                        <a:buFont typeface="Wingdings"/>
                        <a:buNone/>
                        <a:tabLst/>
                      </a:pPr>
                      <a:r>
                        <a:rPr lang="ru-RU" sz="3600" b="1" dirty="0" smtClean="0">
                          <a:solidFill>
                            <a:schemeClr val="accent1">
                              <a:lumMod val="50000"/>
                            </a:schemeClr>
                          </a:solidFill>
                          <a:effectLst/>
                          <a:latin typeface="Times New Roman" panose="02020603050405020304" pitchFamily="18" charset="0"/>
                          <a:cs typeface="Times New Roman" panose="02020603050405020304" pitchFamily="18" charset="0"/>
                        </a:rPr>
                        <a:t>для студентов на период обучения предоставляется отсрочка от армии</a:t>
                      </a:r>
                      <a:endPar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smtClean="0">
                <a:ln w="0">
                  <a:solidFill>
                    <a:schemeClr val="bg1"/>
                  </a:solidFill>
                </a:ln>
                <a:effectLst>
                  <a:outerShdw blurRad="38100" dist="25400" dir="5400000" algn="ctr" rotWithShape="0">
                    <a:srgbClr val="6E747A">
                      <a:alpha val="43000"/>
                    </a:srgbClr>
                  </a:outerShdw>
                </a:effectLst>
              </a:rPr>
              <a:t>Беседа «Вопрос-Ответ»</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pic>
        <p:nvPicPr>
          <p:cNvPr id="3074" name="Picture 2" descr="https://pl.toluna.com/dpolls_images/2018/09/19/fa45958a-c2a6-4e9e-bd42-788cbd8d94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9935" y="1125605"/>
            <a:ext cx="1627094" cy="2629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0958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flipV="1">
            <a:off x="2322096" y="790882"/>
            <a:ext cx="8542483" cy="21416"/>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r="77311"/>
          <a:stretch/>
        </p:blipFill>
        <p:spPr>
          <a:xfrm>
            <a:off x="810221" y="4014"/>
            <a:ext cx="1030611" cy="1002328"/>
          </a:xfrm>
          <a:prstGeom prst="rect">
            <a:avLst/>
          </a:prstGeom>
        </p:spPr>
      </p:pic>
      <p:graphicFrame>
        <p:nvGraphicFramePr>
          <p:cNvPr id="10" name="Таблица 9"/>
          <p:cNvGraphicFramePr>
            <a:graphicFrameLocks noGrp="1"/>
          </p:cNvGraphicFramePr>
          <p:nvPr>
            <p:extLst>
              <p:ext uri="{D42A27DB-BD31-4B8C-83A1-F6EECF244321}">
                <p14:modId xmlns:p14="http://schemas.microsoft.com/office/powerpoint/2010/main" val="1892769421"/>
              </p:ext>
            </p:extLst>
          </p:nvPr>
        </p:nvGraphicFramePr>
        <p:xfrm>
          <a:off x="589547" y="1000745"/>
          <a:ext cx="11309685" cy="5734657"/>
        </p:xfrm>
        <a:graphic>
          <a:graphicData uri="http://schemas.openxmlformats.org/drawingml/2006/table">
            <a:tbl>
              <a:tblPr firstRow="1" firstCol="1" bandRow="1">
                <a:tableStyleId>{0E3FDE45-AF77-4B5C-9715-49D594BDF05E}</a:tableStyleId>
              </a:tblPr>
              <a:tblGrid>
                <a:gridCol w="359832">
                  <a:extLst>
                    <a:ext uri="{9D8B030D-6E8A-4147-A177-3AD203B41FA5}">
                      <a16:colId xmlns:a16="http://schemas.microsoft.com/office/drawing/2014/main" val="20000"/>
                    </a:ext>
                  </a:extLst>
                </a:gridCol>
                <a:gridCol w="10949853">
                  <a:extLst>
                    <a:ext uri="{9D8B030D-6E8A-4147-A177-3AD203B41FA5}">
                      <a16:colId xmlns:a16="http://schemas.microsoft.com/office/drawing/2014/main" val="20001"/>
                    </a:ext>
                  </a:extLst>
                </a:gridCol>
              </a:tblGrid>
              <a:tr h="2991457">
                <a:tc gridSpan="2">
                  <a:txBody>
                    <a:bodyPr/>
                    <a:lstStyle/>
                    <a:p>
                      <a:pPr marL="901700" lvl="0" indent="0" algn="just">
                        <a:lnSpc>
                          <a:spcPct val="100000"/>
                        </a:lnSpc>
                        <a:spcBef>
                          <a:spcPts val="600"/>
                        </a:spcBef>
                        <a:spcAft>
                          <a:spcPts val="0"/>
                        </a:spcAft>
                        <a:buFont typeface="Wingdings"/>
                        <a:buNone/>
                        <a:tabLst>
                          <a:tab pos="7180263" algn="l"/>
                        </a:tabLst>
                      </a:pPr>
                      <a:r>
                        <a:rPr lang="ru-RU" sz="3600" b="1" dirty="0" smtClean="0">
                          <a:solidFill>
                            <a:srgbClr val="C00000"/>
                          </a:solidFill>
                          <a:effectLst/>
                          <a:latin typeface="Times New Roman" panose="02020603050405020304" pitchFamily="18" charset="0"/>
                          <a:cs typeface="Times New Roman" panose="02020603050405020304" pitchFamily="18" charset="0"/>
                        </a:rPr>
                        <a:t>1. Есть ли договор с ВУЗами</a:t>
                      </a:r>
                    </a:p>
                    <a:p>
                      <a:pPr marL="901700" lvl="0" indent="0" algn="just">
                        <a:lnSpc>
                          <a:spcPct val="100000"/>
                        </a:lnSpc>
                        <a:spcBef>
                          <a:spcPts val="600"/>
                        </a:spcBef>
                        <a:spcAft>
                          <a:spcPts val="0"/>
                        </a:spcAft>
                        <a:buFont typeface="Wingdings"/>
                        <a:buNone/>
                        <a:tabLst>
                          <a:tab pos="7180263" algn="l"/>
                        </a:tabLst>
                      </a:pPr>
                      <a:r>
                        <a:rPr lang="ru-RU" sz="3600" b="1" kern="1200" dirty="0" smtClean="0">
                          <a:solidFill>
                            <a:schemeClr val="accent1">
                              <a:lumMod val="50000"/>
                            </a:schemeClr>
                          </a:solidFill>
                          <a:effectLst/>
                          <a:latin typeface="Times New Roman" panose="02020603050405020304" pitchFamily="18" charset="0"/>
                          <a:ea typeface="+mn-ea"/>
                          <a:cs typeface="Times New Roman" panose="02020603050405020304" pitchFamily="18" charset="0"/>
                        </a:rPr>
                        <a:t>2. Нужно ли сдавать ЕГЭ при </a:t>
                      </a:r>
                    </a:p>
                    <a:p>
                      <a:pPr marL="901700" lvl="0" indent="3938588" algn="just">
                        <a:lnSpc>
                          <a:spcPct val="100000"/>
                        </a:lnSpc>
                        <a:spcBef>
                          <a:spcPts val="0"/>
                        </a:spcBef>
                        <a:spcAft>
                          <a:spcPts val="0"/>
                        </a:spcAft>
                        <a:buFont typeface="Wingdings"/>
                        <a:buNone/>
                        <a:tabLst>
                          <a:tab pos="7180263" algn="l"/>
                        </a:tabLst>
                      </a:pPr>
                      <a:r>
                        <a:rPr lang="ru-RU" sz="3600" b="1" kern="1200" dirty="0" smtClean="0">
                          <a:solidFill>
                            <a:schemeClr val="accent1">
                              <a:lumMod val="50000"/>
                            </a:schemeClr>
                          </a:solidFill>
                          <a:effectLst/>
                          <a:latin typeface="Times New Roman" panose="02020603050405020304" pitchFamily="18" charset="0"/>
                          <a:ea typeface="+mn-ea"/>
                          <a:cs typeface="Times New Roman" panose="02020603050405020304" pitchFamily="18" charset="0"/>
                        </a:rPr>
                        <a:t>поступлении в ВУЗ</a:t>
                      </a:r>
                    </a:p>
                    <a:p>
                      <a:pPr marL="901700" lvl="0" indent="0" algn="just">
                        <a:lnSpc>
                          <a:spcPct val="100000"/>
                        </a:lnSpc>
                        <a:spcBef>
                          <a:spcPts val="600"/>
                        </a:spcBef>
                        <a:spcAft>
                          <a:spcPts val="0"/>
                        </a:spcAft>
                        <a:buFont typeface="Wingdings"/>
                        <a:buNone/>
                        <a:tabLst>
                          <a:tab pos="7180263" algn="l"/>
                        </a:tabLst>
                      </a:pPr>
                      <a:r>
                        <a:rPr lang="ru-RU" sz="3600" b="1" kern="1200" dirty="0" smtClean="0">
                          <a:solidFill>
                            <a:srgbClr val="C00000"/>
                          </a:solidFill>
                          <a:effectLst/>
                          <a:latin typeface="Times New Roman" panose="02020603050405020304" pitchFamily="18" charset="0"/>
                          <a:ea typeface="+mn-ea"/>
                          <a:cs typeface="Times New Roman" panose="02020603050405020304" pitchFamily="18" charset="0"/>
                        </a:rPr>
                        <a:t>3. Можно ли поступить в ВУЗ на </a:t>
                      </a:r>
                    </a:p>
                    <a:p>
                      <a:pPr marL="901700" lvl="0" indent="1787525" algn="just">
                        <a:lnSpc>
                          <a:spcPct val="100000"/>
                        </a:lnSpc>
                        <a:spcBef>
                          <a:spcPts val="0"/>
                        </a:spcBef>
                        <a:spcAft>
                          <a:spcPts val="0"/>
                        </a:spcAft>
                        <a:buFont typeface="Wingdings"/>
                        <a:buNone/>
                        <a:tabLst>
                          <a:tab pos="7180263" algn="l"/>
                        </a:tabLst>
                      </a:pPr>
                      <a:r>
                        <a:rPr lang="ru-RU" sz="3600" b="1" kern="1200" dirty="0" smtClean="0">
                          <a:solidFill>
                            <a:srgbClr val="C00000"/>
                          </a:solidFill>
                          <a:effectLst/>
                          <a:latin typeface="Times New Roman" panose="02020603050405020304" pitchFamily="18" charset="0"/>
                          <a:ea typeface="+mn-ea"/>
                          <a:cs typeface="Times New Roman" panose="02020603050405020304" pitchFamily="18" charset="0"/>
                        </a:rPr>
                        <a:t>сокращенную форму обучения</a:t>
                      </a:r>
                      <a:endParaRPr lang="ru-RU" sz="3600" b="1" dirty="0">
                        <a:solidFill>
                          <a:srgbClr val="C00000"/>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0000"/>
                  </a:ext>
                </a:extLst>
              </a:tr>
              <a:tr h="2517401">
                <a:tc>
                  <a:txBody>
                    <a:bodyPr/>
                    <a:lstStyle/>
                    <a:p>
                      <a:pPr algn="l">
                        <a:spcAft>
                          <a:spcPts val="0"/>
                        </a:spcAft>
                      </a:pPr>
                      <a:r>
                        <a:rPr lang="ru-RU" sz="2400" kern="1200">
                          <a:effectLst/>
                        </a:rPr>
                        <a:t> </a:t>
                      </a:r>
                      <a:endParaRPr lang="ru-RU" sz="2400">
                        <a:effectLst/>
                        <a:latin typeface="Times New Roman"/>
                        <a:ea typeface="Times New Roman"/>
                        <a:cs typeface="Calibri"/>
                      </a:endParaRPr>
                    </a:p>
                  </a:txBody>
                  <a:tcPr marL="68580" marR="68580" marT="0" marB="0"/>
                </a:tc>
                <a:tc>
                  <a:txBody>
                    <a:bodyPr/>
                    <a:lstStyle/>
                    <a:p>
                      <a:pPr marL="0" lvl="0" indent="0" algn="just">
                        <a:lnSpc>
                          <a:spcPct val="100000"/>
                        </a:lnSpc>
                        <a:spcAft>
                          <a:spcPts val="0"/>
                        </a:spcAft>
                        <a:buFont typeface="Wingdings"/>
                        <a:buNone/>
                        <a:tabLst/>
                      </a:pPr>
                      <a:r>
                        <a:rPr lang="ru-RU" sz="3600" b="1" dirty="0" smtClean="0">
                          <a:solidFill>
                            <a:srgbClr val="C00000"/>
                          </a:solidFill>
                          <a:effectLst/>
                          <a:latin typeface="Times New Roman" panose="02020603050405020304" pitchFamily="18" charset="0"/>
                          <a:cs typeface="Times New Roman" panose="02020603050405020304" pitchFamily="18" charset="0"/>
                        </a:rPr>
                        <a:t>1. Есть, для педагогических специальностей!</a:t>
                      </a:r>
                    </a:p>
                    <a:p>
                      <a:pPr marL="538163" lvl="0" indent="-538163" algn="just">
                        <a:lnSpc>
                          <a:spcPct val="100000"/>
                        </a:lnSpc>
                        <a:spcAft>
                          <a:spcPts val="0"/>
                        </a:spcAft>
                        <a:buFont typeface="Wingdings"/>
                        <a:buNone/>
                        <a:tabLst/>
                      </a:pPr>
                      <a:r>
                        <a:rPr lang="ru-RU" sz="3600" b="1" dirty="0" smtClean="0">
                          <a:solidFill>
                            <a:schemeClr val="accent1">
                              <a:lumMod val="50000"/>
                            </a:schemeClr>
                          </a:solidFill>
                          <a:effectLst/>
                          <a:latin typeface="Times New Roman" panose="02020603050405020304" pitchFamily="18" charset="0"/>
                          <a:cs typeface="Times New Roman" panose="02020603050405020304" pitchFamily="18" charset="0"/>
                        </a:rPr>
                        <a:t>2. По</a:t>
                      </a:r>
                      <a:r>
                        <a:rPr lang="ru-RU" sz="3600" b="1" baseline="0" dirty="0" smtClean="0">
                          <a:solidFill>
                            <a:schemeClr val="accent1">
                              <a:lumMod val="50000"/>
                            </a:schemeClr>
                          </a:solidFill>
                          <a:effectLst/>
                          <a:latin typeface="Times New Roman" panose="02020603050405020304" pitchFamily="18" charset="0"/>
                          <a:cs typeface="Times New Roman" panose="02020603050405020304" pitchFamily="18" charset="0"/>
                        </a:rPr>
                        <a:t> желанию. Выпускник СПО может поступать в ВУЗ по результатам внутренних экзаменов.</a:t>
                      </a:r>
                    </a:p>
                    <a:p>
                      <a:pPr marL="538163" lvl="0" indent="-538163" algn="just">
                        <a:lnSpc>
                          <a:spcPct val="100000"/>
                        </a:lnSpc>
                        <a:spcAft>
                          <a:spcPts val="0"/>
                        </a:spcAft>
                        <a:buFont typeface="Wingdings"/>
                        <a:buNone/>
                        <a:tabLst/>
                      </a:pPr>
                      <a:r>
                        <a:rPr lang="ru-RU" sz="3600" b="1" baseline="0" dirty="0" smtClean="0">
                          <a:solidFill>
                            <a:srgbClr val="C00000"/>
                          </a:solidFill>
                          <a:effectLst/>
                          <a:latin typeface="Times New Roman" panose="02020603050405020304" pitchFamily="18" charset="0"/>
                          <a:cs typeface="Times New Roman" panose="02020603050405020304" pitchFamily="18" charset="0"/>
                        </a:rPr>
                        <a:t>3. Да, если в ВУЗе есть сокращенная форма обучения.</a:t>
                      </a: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a:spLocks noChangeArrowheads="1"/>
          </p:cNvSpPr>
          <p:nvPr/>
        </p:nvSpPr>
        <p:spPr bwMode="auto">
          <a:xfrm>
            <a:off x="2358183" y="71656"/>
            <a:ext cx="8375299" cy="830997"/>
          </a:xfrm>
          <a:prstGeom prst="rect">
            <a:avLst/>
          </a:prstGeom>
          <a:noFill/>
          <a:ln w="9525">
            <a:noFill/>
            <a:miter lim="800000"/>
            <a:headEnd/>
            <a:tailEnd/>
          </a:ln>
        </p:spPr>
        <p:txBody>
          <a:bodyPr wrap="square">
            <a:spAutoFit/>
          </a:bodyPr>
          <a:lstStyle/>
          <a:p>
            <a:pPr algn="ctr" eaLnBrk="1" hangingPunct="1"/>
            <a:r>
              <a:rPr lang="ru-RU" sz="4800" b="1" dirty="0" smtClean="0">
                <a:ln w="0">
                  <a:solidFill>
                    <a:schemeClr val="bg1"/>
                  </a:solidFill>
                </a:ln>
                <a:effectLst>
                  <a:outerShdw blurRad="38100" dist="25400" dir="5400000" algn="ctr" rotWithShape="0">
                    <a:srgbClr val="6E747A">
                      <a:alpha val="43000"/>
                    </a:srgbClr>
                  </a:outerShdw>
                </a:effectLst>
              </a:rPr>
              <a:t>Беседа «Вопрос-Ответ»</a:t>
            </a:r>
            <a:endParaRPr lang="ru-RU" sz="4800" b="1" dirty="0">
              <a:ln w="0">
                <a:solidFill>
                  <a:schemeClr val="bg1"/>
                </a:solidFill>
              </a:ln>
              <a:solidFill>
                <a:srgbClr val="FF0000"/>
              </a:solidFill>
              <a:effectLst>
                <a:outerShdw blurRad="38100" dist="25400" dir="5400000" algn="ctr" rotWithShape="0">
                  <a:srgbClr val="6E747A">
                    <a:alpha val="43000"/>
                  </a:srgbClr>
                </a:outerShdw>
              </a:effectLst>
            </a:endParaRPr>
          </a:p>
        </p:txBody>
      </p:sp>
      <p:pic>
        <p:nvPicPr>
          <p:cNvPr id="3074" name="Picture 2" descr="https://pl.toluna.com/dpolls_images/2018/09/19/fa45958a-c2a6-4e9e-bd42-788cbd8d94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51032" y="1153876"/>
            <a:ext cx="1627094" cy="2629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4497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9390522"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Информационные системы и программирование 9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38257178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883403" y="1939125"/>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Экономика и бухгалтерский учет (по отраслям) 9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422364880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Операционная деятельность в логистике 9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409566603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Коммерция (по отраслям) </a:t>
            </a:r>
          </a:p>
          <a:p>
            <a:pPr algn="ctr"/>
            <a:r>
              <a:rPr lang="ru-RU" sz="6000" b="1" dirty="0" smtClean="0">
                <a:ln w="0">
                  <a:solidFill>
                    <a:prstClr val="white"/>
                  </a:solidFill>
                </a:ln>
                <a:effectLst>
                  <a:outerShdw blurRad="38100" dist="25400" dir="5400000" algn="ctr" rotWithShape="0">
                    <a:srgbClr val="6E747A">
                      <a:alpha val="43000"/>
                    </a:srgbClr>
                  </a:outerShdw>
                </a:effectLst>
              </a:rPr>
              <a:t>9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37156682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295608" y="0"/>
            <a:ext cx="12755105" cy="1754326"/>
          </a:xfrm>
          <a:prstGeom prst="rect">
            <a:avLst/>
          </a:prstGeom>
          <a:noFill/>
        </p:spPr>
        <p:txBody>
          <a:bodyPr wrap="square" lIns="91440" tIns="45720" rIns="91440" bIns="45720">
            <a:spAutoFit/>
          </a:bodyPr>
          <a:lstStyle/>
          <a:p>
            <a:pPr algn="ctr"/>
            <a:r>
              <a:rPr lang="ru-RU" sz="5400" b="1" dirty="0" smtClean="0">
                <a:ln w="0">
                  <a:solidFill>
                    <a:prstClr val="white"/>
                  </a:solidFill>
                </a:ln>
                <a:effectLst>
                  <a:outerShdw blurRad="38100" dist="25400" dir="5400000" algn="ctr" rotWithShape="0">
                    <a:srgbClr val="6E747A">
                      <a:alpha val="43000"/>
                    </a:srgbClr>
                  </a:outerShdw>
                </a:effectLst>
              </a:rPr>
              <a:t>Товароведение и качество потребительских товаров 9 классов</a:t>
            </a:r>
            <a:endParaRPr lang="ru-RU" sz="54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26489293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0">
          <a:fgClr>
            <a:schemeClr val="bg1">
              <a:lumMod val="65000"/>
            </a:schemeClr>
          </a:fgClr>
          <a:bgClr>
            <a:schemeClr val="accent3">
              <a:lumMod val="60000"/>
              <a:lumOff val="40000"/>
            </a:schemeClr>
          </a:bgClr>
        </a:patt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flipV="1">
            <a:off x="726141" y="898904"/>
            <a:ext cx="10711608" cy="20741"/>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Диаграмма 5"/>
          <p:cNvGraphicFramePr/>
          <p:nvPr>
            <p:extLst/>
          </p:nvPr>
        </p:nvGraphicFramePr>
        <p:xfrm>
          <a:off x="726141" y="1818416"/>
          <a:ext cx="8787539" cy="4686069"/>
        </p:xfrm>
        <a:graphic>
          <a:graphicData uri="http://schemas.openxmlformats.org/drawingml/2006/chart">
            <c:chart xmlns:c="http://schemas.openxmlformats.org/drawingml/2006/chart" xmlns:r="http://schemas.openxmlformats.org/officeDocument/2006/relationships" r:id="rId2"/>
          </a:graphicData>
        </a:graphic>
      </p:graphicFrame>
      <p:sp>
        <p:nvSpPr>
          <p:cNvPr id="18" name="Прямоугольник 17"/>
          <p:cNvSpPr/>
          <p:nvPr/>
        </p:nvSpPr>
        <p:spPr>
          <a:xfrm>
            <a:off x="555663" y="-120576"/>
            <a:ext cx="11017855" cy="1938992"/>
          </a:xfrm>
          <a:prstGeom prst="rect">
            <a:avLst/>
          </a:prstGeom>
          <a:noFill/>
        </p:spPr>
        <p:txBody>
          <a:bodyPr wrap="square" lIns="91440" tIns="45720" rIns="91440" bIns="45720">
            <a:spAutoFit/>
          </a:bodyPr>
          <a:lstStyle/>
          <a:p>
            <a:pPr algn="ctr"/>
            <a:r>
              <a:rPr lang="ru-RU" sz="6000" b="1" dirty="0" smtClean="0">
                <a:ln w="0">
                  <a:solidFill>
                    <a:prstClr val="white"/>
                  </a:solidFill>
                </a:ln>
                <a:effectLst>
                  <a:outerShdw blurRad="38100" dist="25400" dir="5400000" algn="ctr" rotWithShape="0">
                    <a:srgbClr val="6E747A">
                      <a:alpha val="43000"/>
                    </a:srgbClr>
                  </a:outerShdw>
                </a:effectLst>
              </a:rPr>
              <a:t>Банковское дело</a:t>
            </a:r>
          </a:p>
          <a:p>
            <a:pPr algn="ctr"/>
            <a:r>
              <a:rPr lang="ru-RU" sz="6000" b="1" dirty="0" smtClean="0">
                <a:ln w="0">
                  <a:solidFill>
                    <a:prstClr val="white"/>
                  </a:solidFill>
                </a:ln>
                <a:effectLst>
                  <a:outerShdw blurRad="38100" dist="25400" dir="5400000" algn="ctr" rotWithShape="0">
                    <a:srgbClr val="6E747A">
                      <a:alpha val="43000"/>
                    </a:srgbClr>
                  </a:outerShdw>
                </a:effectLst>
              </a:rPr>
              <a:t>11 классов</a:t>
            </a:r>
            <a:endParaRPr lang="ru-RU" sz="6000" b="1" spc="50" dirty="0" smtClean="0">
              <a:ln w="0">
                <a:solidFill>
                  <a:prstClr val="white"/>
                </a:solidFill>
              </a:ln>
              <a:effectLst>
                <a:glow rad="38100">
                  <a:srgbClr val="5B9BD5">
                    <a:alpha val="40000"/>
                  </a:srgbClr>
                </a:glow>
              </a:effectLst>
            </a:endParaRPr>
          </a:p>
        </p:txBody>
      </p:sp>
    </p:spTree>
    <p:extLst>
      <p:ext uri="{BB962C8B-B14F-4D97-AF65-F5344CB8AC3E}">
        <p14:creationId xmlns:p14="http://schemas.microsoft.com/office/powerpoint/2010/main" val="28461449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1674</Words>
  <Application>Microsoft Office PowerPoint</Application>
  <PresentationFormat>Широкоэкранный</PresentationFormat>
  <Paragraphs>329</Paragraphs>
  <Slides>36</Slides>
  <Notes>2</Notes>
  <HiddenSlides>0</HiddenSlides>
  <MMClips>0</MMClips>
  <ScaleCrop>false</ScaleCrop>
  <HeadingPairs>
    <vt:vector size="8" baseType="variant">
      <vt:variant>
        <vt:lpstr>Использованные шрифты</vt:lpstr>
      </vt:variant>
      <vt:variant>
        <vt:i4>8</vt:i4>
      </vt:variant>
      <vt:variant>
        <vt:lpstr>Тема</vt:lpstr>
      </vt:variant>
      <vt:variant>
        <vt:i4>2</vt:i4>
      </vt:variant>
      <vt:variant>
        <vt:lpstr>Внедренные серверы OLE</vt:lpstr>
      </vt:variant>
      <vt:variant>
        <vt:i4>1</vt:i4>
      </vt:variant>
      <vt:variant>
        <vt:lpstr>Заголовки слайдов</vt:lpstr>
      </vt:variant>
      <vt:variant>
        <vt:i4>36</vt:i4>
      </vt:variant>
    </vt:vector>
  </HeadingPairs>
  <TitlesOfParts>
    <vt:vector size="47" baseType="lpstr">
      <vt:lpstr>AngsanaUPC</vt:lpstr>
      <vt:lpstr>Arial</vt:lpstr>
      <vt:lpstr>Calibri</vt:lpstr>
      <vt:lpstr>Calibri Light</vt:lpstr>
      <vt:lpstr>Comic Sans MS</vt:lpstr>
      <vt:lpstr>Symbol</vt:lpstr>
      <vt:lpstr>Times New Roman</vt:lpstr>
      <vt:lpstr>Wingdings</vt:lpstr>
      <vt:lpstr>Тема Office</vt:lpstr>
      <vt:lpstr>1_Тема Office</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администратор</dc:creator>
  <cp:lastModifiedBy>Пользователь Windows</cp:lastModifiedBy>
  <cp:revision>81</cp:revision>
  <cp:lastPrinted>2018-12-02T06:25:32Z</cp:lastPrinted>
  <dcterms:created xsi:type="dcterms:W3CDTF">2018-08-29T15:49:35Z</dcterms:created>
  <dcterms:modified xsi:type="dcterms:W3CDTF">2019-03-29T08:18:14Z</dcterms:modified>
</cp:coreProperties>
</file>